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57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6" r:id="rId17"/>
    <p:sldId id="272" r:id="rId18"/>
    <p:sldId id="278" r:id="rId19"/>
    <p:sldId id="280" r:id="rId20"/>
    <p:sldId id="281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74" r:id="rId30"/>
    <p:sldId id="277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F6B"/>
    <a:srgbClr val="7B8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4" autoAdjust="0"/>
    <p:restoredTop sz="93456" autoAdjust="0"/>
  </p:normalViewPr>
  <p:slideViewPr>
    <p:cSldViewPr>
      <p:cViewPr>
        <p:scale>
          <a:sx n="116" d="100"/>
          <a:sy n="116" d="100"/>
        </p:scale>
        <p:origin x="-1416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25B7-E52D-4F8E-B27F-80B8258A1454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9296D-96F1-4E74-9BF6-5ABF788C9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1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9296D-96F1-4E74-9BF6-5ABF788C9C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1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4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49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90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105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3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33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8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39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23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87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49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4" y="0"/>
            <a:ext cx="1419048" cy="2038095"/>
          </a:xfrm>
          <a:prstGeom prst="rect">
            <a:avLst/>
          </a:prstGeom>
        </p:spPr>
      </p:pic>
      <p:sp>
        <p:nvSpPr>
          <p:cNvPr id="9" name="제목 3"/>
          <p:cNvSpPr>
            <a:spLocks noGrp="1"/>
          </p:cNvSpPr>
          <p:nvPr>
            <p:ph type="title"/>
          </p:nvPr>
        </p:nvSpPr>
        <p:spPr>
          <a:xfrm>
            <a:off x="659500" y="657267"/>
            <a:ext cx="8080500" cy="467477"/>
          </a:xfrm>
        </p:spPr>
        <p:txBody>
          <a:bodyPr/>
          <a:lstStyle/>
          <a:p>
            <a:pPr algn="l"/>
            <a:endParaRPr lang="ko-KR" altLang="en-US" sz="1800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95" y="3661093"/>
            <a:ext cx="1961905" cy="32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16631"/>
            <a:ext cx="71020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37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4" y="0"/>
            <a:ext cx="1419048" cy="2038095"/>
          </a:xfrm>
          <a:prstGeom prst="rect">
            <a:avLst/>
          </a:prstGeom>
        </p:spPr>
      </p:pic>
      <p:sp>
        <p:nvSpPr>
          <p:cNvPr id="9" name="제목 3"/>
          <p:cNvSpPr>
            <a:spLocks noGrp="1"/>
          </p:cNvSpPr>
          <p:nvPr>
            <p:ph type="title"/>
          </p:nvPr>
        </p:nvSpPr>
        <p:spPr>
          <a:xfrm>
            <a:off x="659500" y="657267"/>
            <a:ext cx="8080500" cy="467477"/>
          </a:xfrm>
        </p:spPr>
        <p:txBody>
          <a:bodyPr/>
          <a:lstStyle/>
          <a:p>
            <a:pPr algn="l"/>
            <a:endParaRPr lang="ko-KR" altLang="en-US" sz="1800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16631"/>
            <a:ext cx="71020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40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BA870-E4B2-4183-A147-1721584C6483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9072D-C551-489F-838B-2CF30DD2B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8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9437;p70"/>
          <p:cNvGrpSpPr/>
          <p:nvPr/>
        </p:nvGrpSpPr>
        <p:grpSpPr>
          <a:xfrm>
            <a:off x="2877033" y="1241739"/>
            <a:ext cx="3389934" cy="2763325"/>
            <a:chOff x="3564243" y="2289904"/>
            <a:chExt cx="422342" cy="355243"/>
          </a:xfrm>
          <a:solidFill>
            <a:srgbClr val="2B3F6B">
              <a:alpha val="81000"/>
            </a:srgbClr>
          </a:solidFill>
        </p:grpSpPr>
        <p:sp>
          <p:nvSpPr>
            <p:cNvPr id="16" name="Google Shape;9438;p70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39;p70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440;p70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41;p70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42;p70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6955" y="4284613"/>
            <a:ext cx="7772400" cy="1470025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ko-KR" altLang="en-US" sz="2800" b="1" spc="-300" dirty="0">
                <a:solidFill>
                  <a:srgbClr val="2B3F6B"/>
                </a:solidFill>
                <a:ea typeface="HY헤드라인M" pitchFamily="18" charset="-127"/>
              </a:rPr>
              <a:t>어플리케이션 구현 사 </a:t>
            </a:r>
            <a:r>
              <a:rPr lang="ko-KR" altLang="en-US" sz="2800" b="1" spc="-300" dirty="0" err="1">
                <a:solidFill>
                  <a:srgbClr val="2B3F6B"/>
                </a:solidFill>
                <a:ea typeface="HY헤드라인M" pitchFamily="18" charset="-127"/>
              </a:rPr>
              <a:t>례</a:t>
            </a:r>
            <a:r>
              <a:rPr lang="ko-KR" altLang="en-US" sz="2800" b="1" spc="-300" dirty="0">
                <a:solidFill>
                  <a:srgbClr val="2B3F6B"/>
                </a:solidFill>
                <a:ea typeface="HY헤드라인M" pitchFamily="18" charset="-127"/>
              </a:rPr>
              <a:t> 연 </a:t>
            </a:r>
            <a:r>
              <a:rPr lang="ko-KR" altLang="en-US" sz="2800" b="1" spc="-300" dirty="0" smtClean="0">
                <a:solidFill>
                  <a:srgbClr val="2B3F6B"/>
                </a:solidFill>
                <a:ea typeface="HY헤드라인M" pitchFamily="18" charset="-127"/>
              </a:rPr>
              <a:t>구 </a:t>
            </a:r>
            <a:r>
              <a:rPr lang="en-US" altLang="ko-KR" sz="2800" b="1" spc="-300" dirty="0" smtClean="0">
                <a:solidFill>
                  <a:srgbClr val="2B3F6B"/>
                </a:solidFill>
                <a:ea typeface="HY헤드라인M" pitchFamily="18" charset="-127"/>
              </a:rPr>
              <a:t>- </a:t>
            </a:r>
            <a:r>
              <a:rPr lang="en-US" altLang="ko-KR" sz="2800" b="1" spc="-300" dirty="0" err="1" smtClean="0">
                <a:solidFill>
                  <a:srgbClr val="2B3F6B"/>
                </a:solidFill>
                <a:ea typeface="HY헤드라인M" pitchFamily="18" charset="-127"/>
              </a:rPr>
              <a:t>HoloCook</a:t>
            </a:r>
            <a:r>
              <a:rPr lang="en-US" altLang="ko-KR" sz="2800" b="1" spc="-300" dirty="0" smtClean="0">
                <a:solidFill>
                  <a:srgbClr val="2B3F6B"/>
                </a:solidFill>
                <a:ea typeface="HY헤드라인M" pitchFamily="18" charset="-127"/>
              </a:rPr>
              <a:t> </a:t>
            </a:r>
            <a:endParaRPr lang="ko-KR" altLang="en-US" sz="2800" dirty="0">
              <a:solidFill>
                <a:srgbClr val="2B3F6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555415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B8EA9"/>
                </a:solidFill>
              </a:rPr>
              <a:t>자바기반 </a:t>
            </a:r>
            <a:r>
              <a:rPr lang="ko-KR" altLang="en-US" b="1" dirty="0" err="1">
                <a:solidFill>
                  <a:srgbClr val="7B8EA9"/>
                </a:solidFill>
              </a:rPr>
              <a:t>하이브리드</a:t>
            </a:r>
            <a:r>
              <a:rPr lang="ko-KR" altLang="en-US" b="1" dirty="0">
                <a:solidFill>
                  <a:srgbClr val="7B8EA9"/>
                </a:solidFill>
              </a:rPr>
              <a:t> </a:t>
            </a:r>
            <a:r>
              <a:rPr lang="ko-KR" altLang="en-US" b="1" dirty="0" err="1" smtClean="0">
                <a:solidFill>
                  <a:srgbClr val="7B8EA9"/>
                </a:solidFill>
              </a:rPr>
              <a:t>앱개발</a:t>
            </a:r>
            <a:r>
              <a:rPr lang="ko-KR" altLang="en-US" b="1" dirty="0" smtClean="0">
                <a:solidFill>
                  <a:srgbClr val="7B8EA9"/>
                </a:solidFill>
              </a:rPr>
              <a:t> </a:t>
            </a:r>
            <a:r>
              <a:rPr lang="en-US" altLang="ko-KR" b="1" dirty="0" smtClean="0">
                <a:solidFill>
                  <a:srgbClr val="7B8EA9"/>
                </a:solidFill>
              </a:rPr>
              <a:t>– </a:t>
            </a:r>
            <a:r>
              <a:rPr lang="ko-KR" altLang="en-US" b="1" dirty="0" err="1" smtClean="0">
                <a:solidFill>
                  <a:srgbClr val="7B8EA9"/>
                </a:solidFill>
              </a:rPr>
              <a:t>과정평가형자격</a:t>
            </a:r>
            <a:r>
              <a:rPr lang="ko-KR" altLang="en-US" b="1" dirty="0" smtClean="0">
                <a:solidFill>
                  <a:srgbClr val="7B8EA9"/>
                </a:solidFill>
              </a:rPr>
              <a:t> 박 기범</a:t>
            </a:r>
            <a:endParaRPr lang="ko-KR" altLang="en-US" b="1" dirty="0">
              <a:solidFill>
                <a:srgbClr val="7B8EA9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7951" y="5415359"/>
            <a:ext cx="8046335" cy="0"/>
          </a:xfrm>
          <a:prstGeom prst="line">
            <a:avLst/>
          </a:prstGeom>
          <a:ln w="57150">
            <a:solidFill>
              <a:srgbClr val="2B3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37112"/>
            <a:ext cx="936104" cy="93610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285066" y="179724"/>
            <a:ext cx="2729243" cy="441730"/>
            <a:chOff x="190169" y="860841"/>
            <a:chExt cx="2729243" cy="441730"/>
          </a:xfrm>
        </p:grpSpPr>
        <p:sp>
          <p:nvSpPr>
            <p:cNvPr id="10" name="TextBox 9"/>
            <p:cNvSpPr txBox="1"/>
            <p:nvPr/>
          </p:nvSpPr>
          <p:spPr>
            <a:xfrm>
              <a:off x="635818" y="911386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/>
                  </a:solidFill>
                </a:rPr>
                <a:t>2020</a:t>
              </a:r>
              <a:r>
                <a:rPr lang="ko-KR" altLang="en-US" b="1" dirty="0" smtClean="0">
                  <a:solidFill>
                    <a:schemeClr val="tx2"/>
                  </a:solidFill>
                </a:rPr>
                <a:t>년 </a:t>
              </a:r>
              <a:r>
                <a:rPr lang="en-US" altLang="ko-KR" b="1" dirty="0" smtClean="0">
                  <a:solidFill>
                    <a:schemeClr val="tx2"/>
                  </a:solidFill>
                </a:rPr>
                <a:t>3</a:t>
              </a:r>
              <a:r>
                <a:rPr lang="ko-KR" altLang="en-US" b="1" dirty="0" smtClean="0">
                  <a:solidFill>
                    <a:schemeClr val="tx2"/>
                  </a:solidFill>
                </a:rPr>
                <a:t>월 </a:t>
              </a:r>
              <a:r>
                <a:rPr lang="en-US" altLang="ko-KR" b="1" dirty="0" smtClean="0">
                  <a:solidFill>
                    <a:schemeClr val="tx2"/>
                  </a:solidFill>
                </a:rPr>
                <a:t>21</a:t>
              </a:r>
              <a:r>
                <a:rPr lang="ko-KR" altLang="en-US" b="1" dirty="0" smtClean="0">
                  <a:solidFill>
                    <a:schemeClr val="tx2"/>
                  </a:solidFill>
                </a:rPr>
                <a:t>일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grpSp>
          <p:nvGrpSpPr>
            <p:cNvPr id="11" name="Google Shape;1296;p64"/>
            <p:cNvGrpSpPr/>
            <p:nvPr/>
          </p:nvGrpSpPr>
          <p:grpSpPr>
            <a:xfrm>
              <a:off x="190169" y="860841"/>
              <a:ext cx="2729243" cy="441730"/>
              <a:chOff x="4404545" y="3301592"/>
              <a:chExt cx="782403" cy="129272"/>
            </a:xfrm>
          </p:grpSpPr>
          <p:sp>
            <p:nvSpPr>
              <p:cNvPr id="12" name="Google Shape;1297;p64"/>
              <p:cNvSpPr/>
              <p:nvPr/>
            </p:nvSpPr>
            <p:spPr>
              <a:xfrm>
                <a:off x="4404545" y="3301592"/>
                <a:ext cx="782403" cy="129272"/>
              </a:xfrm>
              <a:custGeom>
                <a:avLst/>
                <a:gdLst/>
                <a:ahLst/>
                <a:cxnLst/>
                <a:rect l="l" t="t" r="r" b="b"/>
                <a:pathLst>
                  <a:path w="17328" h="2863" extrusionOk="0">
                    <a:moveTo>
                      <a:pt x="1432" y="1"/>
                    </a:moveTo>
                    <a:cubicBezTo>
                      <a:pt x="641" y="1"/>
                      <a:pt x="1" y="641"/>
                      <a:pt x="2" y="1431"/>
                    </a:cubicBezTo>
                    <a:cubicBezTo>
                      <a:pt x="1" y="2222"/>
                      <a:pt x="641" y="2861"/>
                      <a:pt x="1432" y="2862"/>
                    </a:cubicBezTo>
                    <a:lnTo>
                      <a:pt x="15897" y="2862"/>
                    </a:lnTo>
                    <a:cubicBezTo>
                      <a:pt x="16687" y="2861"/>
                      <a:pt x="17327" y="2222"/>
                      <a:pt x="17327" y="1431"/>
                    </a:cubicBezTo>
                    <a:cubicBezTo>
                      <a:pt x="17327" y="641"/>
                      <a:pt x="16687" y="1"/>
                      <a:pt x="15897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2B3F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98;p64"/>
              <p:cNvSpPr/>
              <p:nvPr/>
            </p:nvSpPr>
            <p:spPr>
              <a:xfrm>
                <a:off x="4420869" y="3318308"/>
                <a:ext cx="92621" cy="95856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2563" extrusionOk="0">
                    <a:moveTo>
                      <a:pt x="1382" y="1"/>
                    </a:moveTo>
                    <a:cubicBezTo>
                      <a:pt x="864" y="1"/>
                      <a:pt x="398" y="313"/>
                      <a:pt x="199" y="792"/>
                    </a:cubicBezTo>
                    <a:cubicBezTo>
                      <a:pt x="0" y="1270"/>
                      <a:pt x="109" y="1821"/>
                      <a:pt x="476" y="2188"/>
                    </a:cubicBezTo>
                    <a:cubicBezTo>
                      <a:pt x="721" y="2433"/>
                      <a:pt x="1048" y="2563"/>
                      <a:pt x="1381" y="2563"/>
                    </a:cubicBezTo>
                    <a:cubicBezTo>
                      <a:pt x="1547" y="2563"/>
                      <a:pt x="1713" y="2531"/>
                      <a:pt x="1872" y="2465"/>
                    </a:cubicBezTo>
                    <a:cubicBezTo>
                      <a:pt x="2351" y="2268"/>
                      <a:pt x="2663" y="1800"/>
                      <a:pt x="2663" y="1282"/>
                    </a:cubicBezTo>
                    <a:cubicBezTo>
                      <a:pt x="2663" y="574"/>
                      <a:pt x="2090" y="1"/>
                      <a:pt x="13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2B3F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86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/>
              <a:t>5. </a:t>
            </a:r>
            <a:r>
              <a:rPr lang="ko-KR" altLang="en-US" sz="1800" b="1" dirty="0"/>
              <a:t>요구사항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8596" y="1196752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390" y="1596862"/>
            <a:ext cx="86205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회원가입과 </a:t>
            </a:r>
            <a:r>
              <a:rPr lang="ko-KR" altLang="en-US" sz="1600" dirty="0" err="1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로그인을</a:t>
            </a:r>
            <a:r>
              <a:rPr lang="ko-KR" altLang="en-US" sz="16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마친 회원은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내 정보 메뉴를 이용할 수 있으며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메뉴를 통해 회원 정보 수정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내가 작성한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레시피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목록 열람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내가 작성한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댓글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목록</a:t>
            </a:r>
            <a:r>
              <a:rPr lang="en-US" altLang="ko-KR" sz="16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열람을 할 수 있다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웹페이지를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통해 가입한 회원은 기본적으로 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‘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요리초보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’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등급을 획득하며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등록한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레시피로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인하여 받은 좋아요 누적 횟수에 의하여 등급이 바뀐다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좋아요 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100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회이상이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되어 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‘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랭</a:t>
            </a:r>
            <a:r>
              <a:rPr lang="ko-KR" altLang="en-US" sz="1600" dirty="0" err="1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킹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셰프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’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등급이 되면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별도의 랭킹 게시판에 등록 된다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레시피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리스트는 재료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요리 제목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으로 검색할 수 있으며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등록일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좋아요 순으로 정렬 할 수 있다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레시피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게시판은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욜로쿠킹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게시판과 알뜰쿠킹 게시판으로 나뉘며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수정시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게시판 항목 이동이 가능하다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고객문의 게시판은 첨부가능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페이징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처리를 하고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답글의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경우 최신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답글이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아래로 가게 한다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en-US" altLang="ko-KR" sz="16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8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/>
              <a:t>5. </a:t>
            </a:r>
            <a:r>
              <a:rPr lang="ko-KR" altLang="en-US" sz="1800" b="1" dirty="0"/>
              <a:t>요구사항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8596" y="1196752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</a:t>
            </a:r>
            <a:r>
              <a:rPr lang="ko-KR" altLang="en-US" sz="20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932" y="1623256"/>
            <a:ext cx="86205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로그인 화면을 통해 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Admin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계정을 이용하여 접속한다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.(‘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’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 시작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일반 회원은 한글 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ID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생성하지 못한다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Admin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계정의 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ID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는 회원에게 노출하지 않는다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목록을 열람할 수 있으며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각 회원의 작성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레시피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게시판글</a:t>
            </a:r>
            <a:r>
              <a:rPr lang="ko-KR" altLang="en-US" sz="1600" dirty="0" err="1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을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조회 할 수 있다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회원을 블랙 처리할 수 있으며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블랙 처리된 회원의 모든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레시피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댓글은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‘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블랙된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회원의 글 입니다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.’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 표시되며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열람이 불가능 하게 변경된다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공지사항 게시판을 등록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수정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삭제할 수 있다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모든 게시판의 글의 삭제가 가능하다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en-US" altLang="ko-KR" sz="16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42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6. </a:t>
            </a:r>
            <a:r>
              <a:rPr lang="en-US" altLang="ko-KR" sz="1800" b="1" dirty="0" err="1" smtClean="0"/>
              <a:t>Usecase</a:t>
            </a:r>
            <a:r>
              <a:rPr lang="en-US" altLang="ko-KR" sz="1800" b="1" dirty="0" smtClean="0"/>
              <a:t> diagram</a:t>
            </a:r>
            <a:endParaRPr lang="ko-KR" altLang="en-US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15823"/>
            <a:ext cx="7128792" cy="50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6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7</a:t>
            </a:r>
            <a:r>
              <a:rPr lang="en-US" altLang="ko-KR" sz="1800" b="1" dirty="0"/>
              <a:t>. </a:t>
            </a:r>
            <a:r>
              <a:rPr lang="en-US" altLang="ko-KR" sz="1800" b="1" dirty="0" smtClean="0"/>
              <a:t>User </a:t>
            </a:r>
            <a:r>
              <a:rPr lang="en-US" altLang="ko-KR" sz="1800" b="1" dirty="0"/>
              <a:t>mode sequence diagram</a:t>
            </a:r>
            <a:endParaRPr lang="ko-KR" altLang="en-US" sz="18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467544" y="1326412"/>
            <a:ext cx="720080" cy="4680520"/>
            <a:chOff x="827584" y="1556792"/>
            <a:chExt cx="720080" cy="3996445"/>
          </a:xfrm>
          <a:solidFill>
            <a:srgbClr val="7B8EA9"/>
          </a:solidFill>
        </p:grpSpPr>
        <p:sp>
          <p:nvSpPr>
            <p:cNvPr id="3" name="직사각형 2"/>
            <p:cNvSpPr/>
            <p:nvPr/>
          </p:nvSpPr>
          <p:spPr>
            <a:xfrm>
              <a:off x="827584" y="1556792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이용</a:t>
              </a:r>
              <a:r>
                <a:rPr lang="ko-KR" altLang="en-US" sz="1000" b="1" dirty="0"/>
                <a:t>자</a:t>
              </a:r>
              <a:endParaRPr lang="ko-KR" altLang="en-US" sz="1000" b="1" dirty="0" smtClean="0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475656" y="1326412"/>
            <a:ext cx="720080" cy="4680520"/>
            <a:chOff x="827584" y="1556792"/>
            <a:chExt cx="720080" cy="3996445"/>
          </a:xfrm>
          <a:solidFill>
            <a:srgbClr val="7B8EA9"/>
          </a:solidFill>
        </p:grpSpPr>
        <p:sp>
          <p:nvSpPr>
            <p:cNvPr id="13" name="직사각형 12"/>
            <p:cNvSpPr/>
            <p:nvPr/>
          </p:nvSpPr>
          <p:spPr>
            <a:xfrm>
              <a:off x="827584" y="1556792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가입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2483768" y="1326412"/>
            <a:ext cx="720080" cy="4680520"/>
            <a:chOff x="827584" y="1556792"/>
            <a:chExt cx="720080" cy="3996445"/>
          </a:xfrm>
          <a:solidFill>
            <a:srgbClr val="7B8EA9"/>
          </a:solidFill>
        </p:grpSpPr>
        <p:sp>
          <p:nvSpPr>
            <p:cNvPr id="16" name="직사각형 15"/>
            <p:cNvSpPr/>
            <p:nvPr/>
          </p:nvSpPr>
          <p:spPr>
            <a:xfrm>
              <a:off x="827584" y="1556792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로그인</a:t>
              </a:r>
              <a:endParaRPr lang="en-US" altLang="ko-KR" sz="1000" b="1" dirty="0"/>
            </a:p>
            <a:p>
              <a:pPr algn="ctr"/>
              <a:r>
                <a:rPr lang="en-US" altLang="ko-KR" sz="1000" b="1" dirty="0" smtClean="0"/>
                <a:t>/</a:t>
              </a:r>
              <a:r>
                <a:rPr lang="ko-KR" altLang="en-US" sz="1000" b="1" dirty="0" smtClean="0"/>
                <a:t>아웃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491880" y="1326412"/>
            <a:ext cx="720080" cy="4680520"/>
            <a:chOff x="827584" y="1556792"/>
            <a:chExt cx="720080" cy="3996445"/>
          </a:xfrm>
          <a:solidFill>
            <a:srgbClr val="7B8EA9"/>
          </a:solidFill>
        </p:grpSpPr>
        <p:sp>
          <p:nvSpPr>
            <p:cNvPr id="28" name="직사각형 27"/>
            <p:cNvSpPr/>
            <p:nvPr/>
          </p:nvSpPr>
          <p:spPr>
            <a:xfrm>
              <a:off x="827584" y="1556792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err="1" smtClean="0"/>
                <a:t>레시피</a:t>
              </a:r>
              <a:endParaRPr lang="en-US" altLang="ko-KR" sz="1000" b="1" dirty="0" smtClean="0"/>
            </a:p>
            <a:p>
              <a:pPr algn="ctr"/>
              <a:r>
                <a:rPr lang="ko-KR" altLang="en-US" sz="1000" b="1" dirty="0" smtClean="0"/>
                <a:t>리스</a:t>
              </a:r>
              <a:r>
                <a:rPr lang="ko-KR" altLang="en-US" sz="1000" b="1" dirty="0"/>
                <a:t>트</a:t>
              </a:r>
              <a:endParaRPr lang="ko-KR" altLang="en-US" sz="1000" b="1" dirty="0" smtClean="0"/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4499992" y="1326412"/>
            <a:ext cx="720080" cy="4676413"/>
            <a:chOff x="827584" y="1560299"/>
            <a:chExt cx="720080" cy="3992938"/>
          </a:xfrm>
          <a:solidFill>
            <a:srgbClr val="7B8EA9"/>
          </a:solidFill>
        </p:grpSpPr>
        <p:sp>
          <p:nvSpPr>
            <p:cNvPr id="31" name="직사각형 30"/>
            <p:cNvSpPr/>
            <p:nvPr/>
          </p:nvSpPr>
          <p:spPr>
            <a:xfrm>
              <a:off x="827584" y="1560299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err="1" smtClean="0"/>
                <a:t>레시피</a:t>
              </a:r>
              <a:endParaRPr lang="en-US" altLang="ko-KR" sz="1000" b="1" dirty="0" smtClean="0"/>
            </a:p>
            <a:p>
              <a:pPr algn="ctr"/>
              <a:r>
                <a:rPr lang="ko-KR" altLang="en-US" sz="1000" b="1" dirty="0" smtClean="0"/>
                <a:t>등</a:t>
              </a:r>
              <a:r>
                <a:rPr lang="ko-KR" altLang="en-US" sz="1000" b="1" dirty="0"/>
                <a:t>록</a:t>
              </a:r>
              <a:endParaRPr lang="ko-KR" altLang="en-US" sz="1000" b="1" dirty="0" smtClean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683568" y="1851206"/>
            <a:ext cx="1296144" cy="617881"/>
            <a:chOff x="683568" y="1851206"/>
            <a:chExt cx="1296144" cy="617881"/>
          </a:xfrm>
        </p:grpSpPr>
        <p:sp>
          <p:nvSpPr>
            <p:cNvPr id="50" name="직사각형 49"/>
            <p:cNvSpPr/>
            <p:nvPr/>
          </p:nvSpPr>
          <p:spPr>
            <a:xfrm>
              <a:off x="683568" y="2060848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786288" y="1851206"/>
              <a:ext cx="1193424" cy="617881"/>
              <a:chOff x="786288" y="1851206"/>
              <a:chExt cx="1193424" cy="617881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691680" y="2060848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978191" y="2126752"/>
                <a:ext cx="720080" cy="45719"/>
                <a:chOff x="880448" y="2225607"/>
                <a:chExt cx="2539424" cy="76113"/>
              </a:xfrm>
            </p:grpSpPr>
            <p:cxnSp>
              <p:nvCxnSpPr>
                <p:cNvPr id="56" name="직선 화살표 연결선 55"/>
                <p:cNvCxnSpPr/>
                <p:nvPr/>
              </p:nvCxnSpPr>
              <p:spPr>
                <a:xfrm>
                  <a:off x="899872" y="2225607"/>
                  <a:ext cx="25200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/>
                <p:cNvCxnSpPr/>
                <p:nvPr/>
              </p:nvCxnSpPr>
              <p:spPr>
                <a:xfrm flipH="1">
                  <a:off x="880448" y="2301720"/>
                  <a:ext cx="25200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Box 53"/>
              <p:cNvSpPr txBox="1"/>
              <p:nvPr/>
            </p:nvSpPr>
            <p:spPr>
              <a:xfrm>
                <a:off x="786288" y="1851206"/>
                <a:ext cx="109837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1. </a:t>
                </a:r>
                <a:r>
                  <a:rPr lang="ko-KR" altLang="en-US" sz="1000" dirty="0" smtClean="0"/>
                  <a:t>회원정보입력</a:t>
                </a:r>
                <a:endParaRPr lang="ko-KR" altLang="en-US" sz="10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86288" y="2222866"/>
                <a:ext cx="109837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2. </a:t>
                </a:r>
                <a:r>
                  <a:rPr lang="ko-KR" altLang="en-US" sz="1000" dirty="0" smtClean="0"/>
                  <a:t>회원정보확인</a:t>
                </a:r>
                <a:endParaRPr lang="ko-KR" altLang="en-US" sz="1000" dirty="0"/>
              </a:p>
            </p:txBody>
          </p:sp>
        </p:grpSp>
      </p:grpSp>
      <p:cxnSp>
        <p:nvCxnSpPr>
          <p:cNvPr id="59" name="구부러진 연결선 58"/>
          <p:cNvCxnSpPr>
            <a:stCxn id="52" idx="0"/>
            <a:endCxn id="52" idx="3"/>
          </p:cNvCxnSpPr>
          <p:nvPr/>
        </p:nvCxnSpPr>
        <p:spPr>
          <a:xfrm rot="16200000" flipH="1">
            <a:off x="1867199" y="2029344"/>
            <a:ext cx="81009" cy="144016"/>
          </a:xfrm>
          <a:prstGeom prst="curvedConnector4">
            <a:avLst>
              <a:gd name="adj1" fmla="val -282191"/>
              <a:gd name="adj2" fmla="val 25873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87571" y="1814627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1.1 id</a:t>
            </a:r>
            <a:r>
              <a:rPr lang="ko-KR" altLang="en-US" sz="1000" dirty="0" smtClean="0"/>
              <a:t>중복체크</a:t>
            </a:r>
            <a:endParaRPr lang="en-US" altLang="ko-KR" sz="1000" dirty="0" smtClean="0"/>
          </a:p>
          <a:p>
            <a:r>
              <a:rPr lang="en-US" altLang="ko-KR" sz="1000" dirty="0" smtClean="0"/>
              <a:t>1.2 </a:t>
            </a:r>
            <a:r>
              <a:rPr lang="ko-KR" altLang="en-US" sz="1000" dirty="0" smtClean="0"/>
              <a:t>닉네임중복체크</a:t>
            </a:r>
            <a:endParaRPr lang="en-US" altLang="ko-KR" sz="1000" dirty="0" smtClean="0"/>
          </a:p>
        </p:txBody>
      </p:sp>
      <p:grpSp>
        <p:nvGrpSpPr>
          <p:cNvPr id="65" name="그룹 64"/>
          <p:cNvGrpSpPr/>
          <p:nvPr/>
        </p:nvGrpSpPr>
        <p:grpSpPr>
          <a:xfrm>
            <a:off x="683568" y="2421330"/>
            <a:ext cx="2294911" cy="617881"/>
            <a:chOff x="683568" y="1851206"/>
            <a:chExt cx="2294911" cy="617881"/>
          </a:xfrm>
        </p:grpSpPr>
        <p:sp>
          <p:nvSpPr>
            <p:cNvPr id="66" name="직사각형 65"/>
            <p:cNvSpPr/>
            <p:nvPr/>
          </p:nvSpPr>
          <p:spPr>
            <a:xfrm>
              <a:off x="683568" y="2060848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979697" y="1851206"/>
              <a:ext cx="1998782" cy="617881"/>
              <a:chOff x="979697" y="1851206"/>
              <a:chExt cx="1998782" cy="617881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2690447" y="2060848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979697" y="2113122"/>
                <a:ext cx="1722322" cy="45718"/>
                <a:chOff x="885759" y="2202907"/>
                <a:chExt cx="6073917" cy="76111"/>
              </a:xfrm>
            </p:grpSpPr>
            <p:cxnSp>
              <p:nvCxnSpPr>
                <p:cNvPr id="72" name="직선 화살표 연결선 71"/>
                <p:cNvCxnSpPr/>
                <p:nvPr/>
              </p:nvCxnSpPr>
              <p:spPr>
                <a:xfrm>
                  <a:off x="885759" y="2202907"/>
                  <a:ext cx="607391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화살표 연결선 72"/>
                <p:cNvCxnSpPr/>
                <p:nvPr/>
              </p:nvCxnSpPr>
              <p:spPr>
                <a:xfrm flipH="1">
                  <a:off x="885759" y="2279018"/>
                  <a:ext cx="607391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TextBox 69"/>
              <p:cNvSpPr txBox="1"/>
              <p:nvPr/>
            </p:nvSpPr>
            <p:spPr>
              <a:xfrm>
                <a:off x="1250287" y="1851206"/>
                <a:ext cx="10983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3.</a:t>
                </a:r>
                <a:r>
                  <a:rPr lang="ko-KR" altLang="en-US" sz="1000" dirty="0" smtClean="0"/>
                  <a:t>로그인 </a:t>
                </a:r>
                <a:endParaRPr lang="ko-KR" altLang="en-US" sz="1000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272730" y="2222866"/>
                <a:ext cx="11709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4.</a:t>
                </a:r>
                <a:r>
                  <a:rPr lang="ko-KR" altLang="en-US" sz="1000" dirty="0" smtClean="0"/>
                  <a:t>회원확인승인</a:t>
                </a:r>
                <a:endParaRPr lang="ko-KR" altLang="en-US" sz="1000" dirty="0"/>
              </a:p>
            </p:txBody>
          </p:sp>
        </p:grpSp>
      </p:grpSp>
      <p:grpSp>
        <p:nvGrpSpPr>
          <p:cNvPr id="99" name="그룹 98"/>
          <p:cNvGrpSpPr/>
          <p:nvPr/>
        </p:nvGrpSpPr>
        <p:grpSpPr>
          <a:xfrm>
            <a:off x="683568" y="2991454"/>
            <a:ext cx="3312368" cy="575929"/>
            <a:chOff x="683568" y="1851206"/>
            <a:chExt cx="3312368" cy="575929"/>
          </a:xfrm>
        </p:grpSpPr>
        <p:sp>
          <p:nvSpPr>
            <p:cNvPr id="100" name="직사각형 99"/>
            <p:cNvSpPr/>
            <p:nvPr/>
          </p:nvSpPr>
          <p:spPr>
            <a:xfrm>
              <a:off x="683568" y="2060848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975537" y="1851206"/>
              <a:ext cx="3020399" cy="575929"/>
              <a:chOff x="975537" y="1851206"/>
              <a:chExt cx="3020399" cy="575929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707904" y="2060848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975537" y="2126752"/>
                <a:ext cx="2734765" cy="45719"/>
                <a:chOff x="871085" y="2225607"/>
                <a:chExt cx="9644371" cy="76113"/>
              </a:xfrm>
            </p:grpSpPr>
            <p:cxnSp>
              <p:nvCxnSpPr>
                <p:cNvPr id="106" name="직선 화살표 연결선 105"/>
                <p:cNvCxnSpPr/>
                <p:nvPr/>
              </p:nvCxnSpPr>
              <p:spPr>
                <a:xfrm>
                  <a:off x="890509" y="2225607"/>
                  <a:ext cx="962494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/>
                <p:cNvCxnSpPr/>
                <p:nvPr/>
              </p:nvCxnSpPr>
              <p:spPr>
                <a:xfrm flipH="1">
                  <a:off x="871085" y="2301720"/>
                  <a:ext cx="962494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TextBox 103"/>
              <p:cNvSpPr txBox="1"/>
              <p:nvPr/>
            </p:nvSpPr>
            <p:spPr>
              <a:xfrm>
                <a:off x="1619672" y="1851206"/>
                <a:ext cx="14720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5.</a:t>
                </a:r>
                <a:r>
                  <a:rPr lang="ko-KR" altLang="en-US" sz="1000" dirty="0" err="1" smtClean="0"/>
                  <a:t>레시피</a:t>
                </a:r>
                <a:r>
                  <a:rPr lang="ko-KR" altLang="en-US" sz="1000" dirty="0" smtClean="0"/>
                  <a:t> 리스트  조회</a:t>
                </a:r>
                <a:endParaRPr lang="ko-KR" altLang="en-US" sz="1000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691680" y="2180914"/>
                <a:ext cx="11709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6.</a:t>
                </a:r>
                <a:r>
                  <a:rPr lang="ko-KR" altLang="en-US" sz="1000" dirty="0" smtClean="0"/>
                  <a:t>리스트 출력</a:t>
                </a:r>
                <a:endParaRPr lang="ko-KR" altLang="en-US" sz="1000" dirty="0"/>
              </a:p>
            </p:txBody>
          </p:sp>
        </p:grpSp>
      </p:grpSp>
      <p:grpSp>
        <p:nvGrpSpPr>
          <p:cNvPr id="108" name="그룹 107"/>
          <p:cNvGrpSpPr/>
          <p:nvPr/>
        </p:nvGrpSpPr>
        <p:grpSpPr>
          <a:xfrm>
            <a:off x="683568" y="3519626"/>
            <a:ext cx="4328426" cy="575929"/>
            <a:chOff x="683568" y="1851206"/>
            <a:chExt cx="4328426" cy="575929"/>
          </a:xfrm>
        </p:grpSpPr>
        <p:sp>
          <p:nvSpPr>
            <p:cNvPr id="109" name="직사각형 108"/>
            <p:cNvSpPr/>
            <p:nvPr/>
          </p:nvSpPr>
          <p:spPr>
            <a:xfrm>
              <a:off x="683568" y="2060848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970466" y="1851206"/>
              <a:ext cx="4041528" cy="575929"/>
              <a:chOff x="970466" y="1851206"/>
              <a:chExt cx="4041528" cy="575929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4723962" y="2060848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112" name="그룹 111"/>
              <p:cNvGrpSpPr/>
              <p:nvPr/>
            </p:nvGrpSpPr>
            <p:grpSpPr>
              <a:xfrm>
                <a:off x="970466" y="2126752"/>
                <a:ext cx="3748222" cy="45719"/>
                <a:chOff x="853201" y="2225607"/>
                <a:chExt cx="13218405" cy="76113"/>
              </a:xfrm>
            </p:grpSpPr>
            <p:cxnSp>
              <p:nvCxnSpPr>
                <p:cNvPr id="115" name="직선 화살표 연결선 114"/>
                <p:cNvCxnSpPr/>
                <p:nvPr/>
              </p:nvCxnSpPr>
              <p:spPr>
                <a:xfrm>
                  <a:off x="872625" y="2225607"/>
                  <a:ext cx="1319898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화살표 연결선 115"/>
                <p:cNvCxnSpPr/>
                <p:nvPr/>
              </p:nvCxnSpPr>
              <p:spPr>
                <a:xfrm flipH="1">
                  <a:off x="853201" y="2301720"/>
                  <a:ext cx="1319898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Box 112"/>
              <p:cNvSpPr txBox="1"/>
              <p:nvPr/>
            </p:nvSpPr>
            <p:spPr>
              <a:xfrm>
                <a:off x="2667923" y="1851206"/>
                <a:ext cx="14720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7.</a:t>
                </a:r>
                <a:r>
                  <a:rPr lang="ko-KR" altLang="en-US" sz="1000" dirty="0" err="1" smtClean="0"/>
                  <a:t>레시피</a:t>
                </a:r>
                <a:r>
                  <a:rPr lang="ko-KR" altLang="en-US" sz="1000" dirty="0" smtClean="0"/>
                  <a:t> 등록</a:t>
                </a:r>
                <a:endParaRPr lang="ko-KR" altLang="en-US" sz="1000" dirty="0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824955" y="2180914"/>
                <a:ext cx="11709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8.</a:t>
                </a:r>
                <a:r>
                  <a:rPr lang="ko-KR" altLang="en-US" sz="1000" dirty="0" smtClean="0"/>
                  <a:t>등</a:t>
                </a:r>
                <a:r>
                  <a:rPr lang="ko-KR" altLang="en-US" sz="1000" dirty="0"/>
                  <a:t>록</a:t>
                </a:r>
                <a:r>
                  <a:rPr lang="ko-KR" altLang="en-US" sz="1000" dirty="0" smtClean="0"/>
                  <a:t> 확인</a:t>
                </a:r>
                <a:endParaRPr lang="ko-KR" altLang="en-US" sz="1000" dirty="0"/>
              </a:p>
            </p:txBody>
          </p:sp>
        </p:grpSp>
      </p:grpSp>
      <p:grpSp>
        <p:nvGrpSpPr>
          <p:cNvPr id="117" name="그룹 116"/>
          <p:cNvGrpSpPr/>
          <p:nvPr/>
        </p:nvGrpSpPr>
        <p:grpSpPr>
          <a:xfrm>
            <a:off x="5508104" y="1326412"/>
            <a:ext cx="720080" cy="4676413"/>
            <a:chOff x="827584" y="1560299"/>
            <a:chExt cx="720080" cy="3992938"/>
          </a:xfrm>
          <a:solidFill>
            <a:srgbClr val="7B8EA9"/>
          </a:solidFill>
        </p:grpSpPr>
        <p:sp>
          <p:nvSpPr>
            <p:cNvPr id="118" name="직사각형 117"/>
            <p:cNvSpPr/>
            <p:nvPr/>
          </p:nvSpPr>
          <p:spPr>
            <a:xfrm>
              <a:off x="827584" y="1560299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err="1" smtClean="0"/>
                <a:t>레시피</a:t>
              </a:r>
              <a:endParaRPr lang="en-US" altLang="ko-KR" sz="1000" b="1" dirty="0" smtClean="0"/>
            </a:p>
            <a:p>
              <a:pPr algn="ctr"/>
              <a:r>
                <a:rPr lang="ko-KR" altLang="en-US" sz="1000" b="1" dirty="0" smtClean="0"/>
                <a:t>열</a:t>
              </a:r>
              <a:r>
                <a:rPr lang="ko-KR" altLang="en-US" sz="1000" b="1" dirty="0"/>
                <a:t>람</a:t>
              </a:r>
              <a:endParaRPr lang="ko-KR" altLang="en-US" sz="1000" b="1" dirty="0" smtClean="0"/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/>
          <p:cNvGrpSpPr/>
          <p:nvPr/>
        </p:nvGrpSpPr>
        <p:grpSpPr>
          <a:xfrm>
            <a:off x="6516216" y="1326412"/>
            <a:ext cx="720080" cy="4676413"/>
            <a:chOff x="827584" y="1560299"/>
            <a:chExt cx="720080" cy="3992938"/>
          </a:xfrm>
          <a:solidFill>
            <a:srgbClr val="7B8EA9"/>
          </a:solidFill>
        </p:grpSpPr>
        <p:sp>
          <p:nvSpPr>
            <p:cNvPr id="121" name="직사각형 120"/>
            <p:cNvSpPr/>
            <p:nvPr/>
          </p:nvSpPr>
          <p:spPr>
            <a:xfrm>
              <a:off x="827584" y="1560299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err="1" smtClean="0"/>
                <a:t>즐겨찾기</a:t>
              </a:r>
              <a:endParaRPr lang="en-US" altLang="ko-KR" sz="1000" b="1" dirty="0" smtClean="0"/>
            </a:p>
            <a:p>
              <a:pPr algn="ctr"/>
              <a:r>
                <a:rPr lang="ko-KR" altLang="en-US" sz="1000" b="1" dirty="0" smtClean="0"/>
                <a:t>등</a:t>
              </a:r>
              <a:r>
                <a:rPr lang="ko-KR" altLang="en-US" sz="1000" b="1" dirty="0"/>
                <a:t>록</a:t>
              </a:r>
              <a:endParaRPr lang="en-US" altLang="ko-KR" sz="1000" b="1" dirty="0" smtClean="0"/>
            </a:p>
          </p:txBody>
        </p:sp>
        <p:cxnSp>
          <p:nvCxnSpPr>
            <p:cNvPr id="122" name="직선 연결선 121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/>
          <p:cNvGrpSpPr/>
          <p:nvPr/>
        </p:nvGrpSpPr>
        <p:grpSpPr>
          <a:xfrm>
            <a:off x="7524328" y="1326412"/>
            <a:ext cx="720080" cy="4676413"/>
            <a:chOff x="827584" y="1560299"/>
            <a:chExt cx="720080" cy="3992938"/>
          </a:xfrm>
          <a:solidFill>
            <a:srgbClr val="7B8EA9"/>
          </a:solidFill>
        </p:grpSpPr>
        <p:sp>
          <p:nvSpPr>
            <p:cNvPr id="124" name="직사각형 123"/>
            <p:cNvSpPr/>
            <p:nvPr/>
          </p:nvSpPr>
          <p:spPr>
            <a:xfrm>
              <a:off x="827584" y="1560299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문의</a:t>
              </a:r>
              <a:endParaRPr lang="en-US" altLang="ko-KR" sz="1000" b="1" dirty="0" smtClean="0"/>
            </a:p>
            <a:p>
              <a:pPr algn="ctr"/>
              <a:r>
                <a:rPr lang="ko-KR" altLang="en-US" sz="1000" b="1" dirty="0" smtClean="0"/>
                <a:t>게시</a:t>
              </a:r>
              <a:r>
                <a:rPr lang="ko-KR" altLang="en-US" sz="1000" b="1" dirty="0"/>
                <a:t>판</a:t>
              </a:r>
              <a:endParaRPr lang="en-US" altLang="ko-KR" sz="1000" b="1" dirty="0" smtClean="0"/>
            </a:p>
          </p:txBody>
        </p:sp>
        <p:cxnSp>
          <p:nvCxnSpPr>
            <p:cNvPr id="125" name="직선 연결선 124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/>
          <p:cNvGrpSpPr/>
          <p:nvPr/>
        </p:nvGrpSpPr>
        <p:grpSpPr>
          <a:xfrm>
            <a:off x="3604027" y="4047798"/>
            <a:ext cx="2408133" cy="605494"/>
            <a:chOff x="3595266" y="1811837"/>
            <a:chExt cx="2408133" cy="605494"/>
          </a:xfrm>
        </p:grpSpPr>
        <p:sp>
          <p:nvSpPr>
            <p:cNvPr id="127" name="직사각형 126"/>
            <p:cNvSpPr/>
            <p:nvPr/>
          </p:nvSpPr>
          <p:spPr>
            <a:xfrm>
              <a:off x="3707904" y="2060848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3595266" y="1811837"/>
              <a:ext cx="2408133" cy="605494"/>
              <a:chOff x="3595266" y="1811837"/>
              <a:chExt cx="2408133" cy="605494"/>
            </a:xfrm>
          </p:grpSpPr>
          <p:sp>
            <p:nvSpPr>
              <p:cNvPr id="129" name="직사각형 128"/>
              <p:cNvSpPr/>
              <p:nvPr/>
            </p:nvSpPr>
            <p:spPr>
              <a:xfrm>
                <a:off x="5715367" y="2060848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4014648" y="2126752"/>
                <a:ext cx="1734226" cy="45719"/>
                <a:chOff x="11588753" y="2225607"/>
                <a:chExt cx="6115886" cy="76113"/>
              </a:xfrm>
            </p:grpSpPr>
            <p:cxnSp>
              <p:nvCxnSpPr>
                <p:cNvPr id="133" name="직선 화살표 연결선 132"/>
                <p:cNvCxnSpPr/>
                <p:nvPr/>
              </p:nvCxnSpPr>
              <p:spPr>
                <a:xfrm>
                  <a:off x="11608177" y="2225607"/>
                  <a:ext cx="6096462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화살표 연결선 133"/>
                <p:cNvCxnSpPr/>
                <p:nvPr/>
              </p:nvCxnSpPr>
              <p:spPr>
                <a:xfrm flipH="1">
                  <a:off x="11588753" y="2301720"/>
                  <a:ext cx="6096462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/>
              <p:cNvSpPr txBox="1"/>
              <p:nvPr/>
            </p:nvSpPr>
            <p:spPr>
              <a:xfrm>
                <a:off x="3595266" y="1811837"/>
                <a:ext cx="14720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/>
                  <a:t>9</a:t>
                </a:r>
                <a:r>
                  <a:rPr lang="en-US" altLang="ko-KR" sz="1000" dirty="0" smtClean="0"/>
                  <a:t>.</a:t>
                </a:r>
                <a:r>
                  <a:rPr lang="ko-KR" altLang="en-US" sz="1000" dirty="0" err="1" smtClean="0"/>
                  <a:t>레시피</a:t>
                </a:r>
                <a:r>
                  <a:rPr lang="ko-KR" altLang="en-US" sz="1000" dirty="0" smtClean="0"/>
                  <a:t> 열람</a:t>
                </a:r>
                <a:endParaRPr lang="ko-KR" altLang="en-US" sz="1000" dirty="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745789" y="2171110"/>
                <a:ext cx="11709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mtClean="0"/>
                  <a:t>10.</a:t>
                </a:r>
                <a:r>
                  <a:rPr lang="ko-KR" altLang="en-US" sz="1000" dirty="0" smtClean="0"/>
                  <a:t>열람 확인</a:t>
                </a:r>
                <a:endParaRPr lang="ko-KR" altLang="en-US" sz="1000" dirty="0"/>
              </a:p>
            </p:txBody>
          </p:sp>
        </p:grpSp>
      </p:grpSp>
      <p:grpSp>
        <p:nvGrpSpPr>
          <p:cNvPr id="135" name="그룹 134"/>
          <p:cNvGrpSpPr/>
          <p:nvPr/>
        </p:nvGrpSpPr>
        <p:grpSpPr>
          <a:xfrm>
            <a:off x="5651069" y="4605535"/>
            <a:ext cx="1472029" cy="653555"/>
            <a:chOff x="4642434" y="1811837"/>
            <a:chExt cx="1472029" cy="653555"/>
          </a:xfrm>
        </p:grpSpPr>
        <p:sp>
          <p:nvSpPr>
            <p:cNvPr id="136" name="직사각형 135"/>
            <p:cNvSpPr/>
            <p:nvPr/>
          </p:nvSpPr>
          <p:spPr>
            <a:xfrm>
              <a:off x="4707255" y="2045743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137" name="그룹 136"/>
            <p:cNvGrpSpPr/>
            <p:nvPr/>
          </p:nvGrpSpPr>
          <p:grpSpPr>
            <a:xfrm>
              <a:off x="4642434" y="1811837"/>
              <a:ext cx="1472029" cy="653555"/>
              <a:chOff x="4642434" y="1811837"/>
              <a:chExt cx="1472029" cy="653555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5715367" y="2060848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139" name="그룹 138"/>
              <p:cNvGrpSpPr/>
              <p:nvPr/>
            </p:nvGrpSpPr>
            <p:grpSpPr>
              <a:xfrm>
                <a:off x="4991225" y="2126752"/>
                <a:ext cx="738653" cy="45719"/>
                <a:chOff x="15032750" y="2225607"/>
                <a:chExt cx="2604920" cy="76113"/>
              </a:xfrm>
            </p:grpSpPr>
            <p:cxnSp>
              <p:nvCxnSpPr>
                <p:cNvPr id="142" name="직선 화살표 연결선 141"/>
                <p:cNvCxnSpPr/>
                <p:nvPr/>
              </p:nvCxnSpPr>
              <p:spPr>
                <a:xfrm>
                  <a:off x="15052174" y="2225607"/>
                  <a:ext cx="258549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화살표 연결선 142"/>
                <p:cNvCxnSpPr/>
                <p:nvPr/>
              </p:nvCxnSpPr>
              <p:spPr>
                <a:xfrm flipH="1">
                  <a:off x="15032750" y="2301720"/>
                  <a:ext cx="258549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TextBox 139"/>
              <p:cNvSpPr txBox="1"/>
              <p:nvPr/>
            </p:nvSpPr>
            <p:spPr>
              <a:xfrm>
                <a:off x="4642434" y="1811837"/>
                <a:ext cx="14720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11.</a:t>
                </a:r>
                <a:r>
                  <a:rPr lang="ko-KR" altLang="en-US" sz="1000" dirty="0" err="1" smtClean="0"/>
                  <a:t>즐겨찾기</a:t>
                </a:r>
                <a:r>
                  <a:rPr lang="ko-KR" altLang="en-US" sz="1000" dirty="0" smtClean="0"/>
                  <a:t> 등록</a:t>
                </a:r>
                <a:endParaRPr lang="ko-KR" altLang="en-US" sz="1000" dirty="0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4792957" y="2219171"/>
                <a:ext cx="11709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12.</a:t>
                </a:r>
                <a:r>
                  <a:rPr lang="ko-KR" altLang="en-US" sz="1000" dirty="0" smtClean="0"/>
                  <a:t>등</a:t>
                </a:r>
                <a:r>
                  <a:rPr lang="ko-KR" altLang="en-US" sz="1000" dirty="0"/>
                  <a:t>록</a:t>
                </a:r>
                <a:r>
                  <a:rPr lang="ko-KR" altLang="en-US" sz="1000" dirty="0" smtClean="0"/>
                  <a:t> 확인</a:t>
                </a:r>
                <a:endParaRPr lang="ko-KR" altLang="en-US" sz="1000" dirty="0"/>
              </a:p>
            </p:txBody>
          </p:sp>
        </p:grpSp>
      </p:grpSp>
      <p:grpSp>
        <p:nvGrpSpPr>
          <p:cNvPr id="144" name="그룹 143"/>
          <p:cNvGrpSpPr/>
          <p:nvPr/>
        </p:nvGrpSpPr>
        <p:grpSpPr>
          <a:xfrm>
            <a:off x="683568" y="5211336"/>
            <a:ext cx="7328019" cy="617881"/>
            <a:chOff x="683568" y="1851206"/>
            <a:chExt cx="7328019" cy="617881"/>
          </a:xfrm>
        </p:grpSpPr>
        <p:sp>
          <p:nvSpPr>
            <p:cNvPr id="145" name="직사각형 144"/>
            <p:cNvSpPr/>
            <p:nvPr/>
          </p:nvSpPr>
          <p:spPr>
            <a:xfrm>
              <a:off x="683568" y="2060848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146" name="그룹 145"/>
            <p:cNvGrpSpPr/>
            <p:nvPr/>
          </p:nvGrpSpPr>
          <p:grpSpPr>
            <a:xfrm>
              <a:off x="960175" y="1851206"/>
              <a:ext cx="7051412" cy="617881"/>
              <a:chOff x="960175" y="1851206"/>
              <a:chExt cx="7051412" cy="617881"/>
            </a:xfrm>
          </p:grpSpPr>
          <p:sp>
            <p:nvSpPr>
              <p:cNvPr id="147" name="직사각형 146"/>
              <p:cNvSpPr/>
              <p:nvPr/>
            </p:nvSpPr>
            <p:spPr>
              <a:xfrm>
                <a:off x="7723555" y="2060848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148" name="그룹 147"/>
              <p:cNvGrpSpPr/>
              <p:nvPr/>
            </p:nvGrpSpPr>
            <p:grpSpPr>
              <a:xfrm>
                <a:off x="960175" y="2126752"/>
                <a:ext cx="6769226" cy="45719"/>
                <a:chOff x="816915" y="2225607"/>
                <a:chExt cx="23872214" cy="76113"/>
              </a:xfrm>
            </p:grpSpPr>
            <p:cxnSp>
              <p:nvCxnSpPr>
                <p:cNvPr id="151" name="직선 화살표 연결선 150"/>
                <p:cNvCxnSpPr/>
                <p:nvPr/>
              </p:nvCxnSpPr>
              <p:spPr>
                <a:xfrm>
                  <a:off x="836339" y="2225607"/>
                  <a:ext cx="2385279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화살표 연결선 151"/>
                <p:cNvCxnSpPr/>
                <p:nvPr/>
              </p:nvCxnSpPr>
              <p:spPr>
                <a:xfrm flipH="1">
                  <a:off x="816915" y="2301720"/>
                  <a:ext cx="2385279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9" name="TextBox 148"/>
              <p:cNvSpPr txBox="1"/>
              <p:nvPr/>
            </p:nvSpPr>
            <p:spPr>
              <a:xfrm>
                <a:off x="2667923" y="1851206"/>
                <a:ext cx="29674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13.</a:t>
                </a:r>
                <a:r>
                  <a:rPr lang="ko-KR" altLang="en-US" sz="1000" dirty="0" smtClean="0"/>
                  <a:t>게시판 조회</a:t>
                </a:r>
                <a:r>
                  <a:rPr lang="en-US" altLang="ko-KR" sz="1000" dirty="0" smtClean="0"/>
                  <a:t>/</a:t>
                </a:r>
                <a:r>
                  <a:rPr lang="ko-KR" altLang="en-US" sz="1000" dirty="0" smtClean="0"/>
                  <a:t>작성</a:t>
                </a:r>
                <a:r>
                  <a:rPr lang="en-US" altLang="ko-KR" sz="1000" dirty="0" smtClean="0"/>
                  <a:t>/</a:t>
                </a:r>
                <a:r>
                  <a:rPr lang="ko-KR" altLang="en-US" sz="1000" dirty="0" err="1" smtClean="0"/>
                  <a:t>답글</a:t>
                </a:r>
                <a:r>
                  <a:rPr lang="en-US" altLang="ko-KR" sz="1000" dirty="0" smtClean="0"/>
                  <a:t>/</a:t>
                </a:r>
                <a:r>
                  <a:rPr lang="ko-KR" altLang="en-US" sz="1000" dirty="0" smtClean="0"/>
                  <a:t>수정</a:t>
                </a:r>
                <a:r>
                  <a:rPr lang="en-US" altLang="ko-KR" sz="1000" dirty="0" smtClean="0"/>
                  <a:t>/</a:t>
                </a:r>
                <a:r>
                  <a:rPr lang="ko-KR" altLang="en-US" sz="1000" dirty="0" smtClean="0"/>
                  <a:t>삭제</a:t>
                </a:r>
                <a:endParaRPr lang="ko-KR" altLang="en-US" sz="1000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466971" y="2222866"/>
                <a:ext cx="34584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14.</a:t>
                </a:r>
                <a:r>
                  <a:rPr lang="ko-KR" altLang="en-US" sz="1000" dirty="0" smtClean="0"/>
                  <a:t> </a:t>
                </a:r>
                <a:r>
                  <a:rPr lang="ko-KR" altLang="en-US" sz="1000" dirty="0"/>
                  <a:t>조회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작성</a:t>
                </a:r>
                <a:r>
                  <a:rPr lang="en-US" altLang="ko-KR" sz="1000" dirty="0"/>
                  <a:t>/</a:t>
                </a:r>
                <a:r>
                  <a:rPr lang="ko-KR" altLang="en-US" sz="1000" dirty="0" err="1"/>
                  <a:t>답글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수정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삭제 </a:t>
                </a:r>
                <a:r>
                  <a:rPr lang="ko-KR" altLang="en-US" sz="1000" dirty="0" smtClean="0"/>
                  <a:t>수행 확인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979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7</a:t>
            </a:r>
            <a:r>
              <a:rPr lang="en-US" altLang="ko-KR" sz="1800" b="1" dirty="0"/>
              <a:t>. </a:t>
            </a:r>
            <a:r>
              <a:rPr lang="en-US" altLang="ko-KR" sz="1800" b="1" dirty="0" smtClean="0"/>
              <a:t>Admin </a:t>
            </a:r>
            <a:r>
              <a:rPr lang="en-US" altLang="ko-KR" sz="1800" b="1" dirty="0"/>
              <a:t>mode sequence diagram</a:t>
            </a:r>
            <a:endParaRPr lang="ko-KR" altLang="en-US" sz="18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467544" y="1326412"/>
            <a:ext cx="720080" cy="4680520"/>
            <a:chOff x="827584" y="1556792"/>
            <a:chExt cx="720080" cy="3996445"/>
          </a:xfrm>
          <a:solidFill>
            <a:srgbClr val="7B8EA9"/>
          </a:solidFill>
        </p:grpSpPr>
        <p:sp>
          <p:nvSpPr>
            <p:cNvPr id="3" name="직사각형 2"/>
            <p:cNvSpPr/>
            <p:nvPr/>
          </p:nvSpPr>
          <p:spPr>
            <a:xfrm>
              <a:off x="827584" y="1556792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 smtClean="0"/>
                <a:t>Admin</a:t>
              </a:r>
              <a:endParaRPr lang="ko-KR" altLang="en-US" sz="1000" b="1" dirty="0" smtClean="0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643675" y="1326412"/>
            <a:ext cx="720080" cy="4680520"/>
            <a:chOff x="827584" y="1556792"/>
            <a:chExt cx="720080" cy="3996445"/>
          </a:xfrm>
          <a:solidFill>
            <a:srgbClr val="7B8EA9"/>
          </a:solidFill>
        </p:grpSpPr>
        <p:sp>
          <p:nvSpPr>
            <p:cNvPr id="16" name="직사각형 15"/>
            <p:cNvSpPr/>
            <p:nvPr/>
          </p:nvSpPr>
          <p:spPr>
            <a:xfrm>
              <a:off x="827584" y="1556792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로그인</a:t>
              </a:r>
              <a:endParaRPr lang="en-US" altLang="ko-KR" sz="1000" b="1" dirty="0"/>
            </a:p>
            <a:p>
              <a:pPr algn="ctr"/>
              <a:r>
                <a:rPr lang="en-US" altLang="ko-KR" sz="1000" b="1" dirty="0" smtClean="0"/>
                <a:t>/</a:t>
              </a:r>
              <a:r>
                <a:rPr lang="ko-KR" altLang="en-US" sz="1000" b="1" dirty="0" smtClean="0"/>
                <a:t>아웃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2819806" y="1326412"/>
            <a:ext cx="720080" cy="4680520"/>
            <a:chOff x="827584" y="1556792"/>
            <a:chExt cx="720080" cy="3996445"/>
          </a:xfrm>
          <a:solidFill>
            <a:srgbClr val="7B8EA9"/>
          </a:solidFill>
        </p:grpSpPr>
        <p:sp>
          <p:nvSpPr>
            <p:cNvPr id="28" name="직사각형 27"/>
            <p:cNvSpPr/>
            <p:nvPr/>
          </p:nvSpPr>
          <p:spPr>
            <a:xfrm>
              <a:off x="827584" y="1556792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err="1" smtClean="0"/>
                <a:t>레시피</a:t>
              </a:r>
              <a:endParaRPr lang="en-US" altLang="ko-KR" sz="1000" b="1" dirty="0" smtClean="0"/>
            </a:p>
            <a:p>
              <a:pPr algn="ctr"/>
              <a:r>
                <a:rPr lang="ko-KR" altLang="en-US" sz="1000" b="1" dirty="0" smtClean="0"/>
                <a:t>관</a:t>
              </a:r>
              <a:r>
                <a:rPr lang="ko-KR" altLang="en-US" sz="1000" b="1" dirty="0"/>
                <a:t>리</a:t>
              </a:r>
              <a:endParaRPr lang="ko-KR" altLang="en-US" sz="1000" b="1" dirty="0" smtClean="0"/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3995937" y="1326412"/>
            <a:ext cx="720080" cy="4676413"/>
            <a:chOff x="827584" y="1560299"/>
            <a:chExt cx="720080" cy="3992938"/>
          </a:xfrm>
          <a:solidFill>
            <a:srgbClr val="7B8EA9"/>
          </a:solidFill>
        </p:grpSpPr>
        <p:sp>
          <p:nvSpPr>
            <p:cNvPr id="31" name="직사각형 30"/>
            <p:cNvSpPr/>
            <p:nvPr/>
          </p:nvSpPr>
          <p:spPr>
            <a:xfrm>
              <a:off x="827584" y="1560299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회원</a:t>
              </a:r>
              <a:r>
                <a:rPr lang="en-US" altLang="ko-KR" sz="1000" b="1" dirty="0"/>
                <a:t> </a:t>
              </a:r>
              <a:r>
                <a:rPr lang="ko-KR" altLang="en-US" sz="1000" b="1" dirty="0" smtClean="0"/>
                <a:t>목록 열람</a:t>
              </a:r>
              <a:endParaRPr lang="en-US" altLang="ko-KR" sz="1000" b="1" dirty="0" smtClean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683568" y="1988840"/>
            <a:ext cx="1481625" cy="617881"/>
            <a:chOff x="683568" y="2469087"/>
            <a:chExt cx="1481625" cy="617881"/>
          </a:xfrm>
        </p:grpSpPr>
        <p:sp>
          <p:nvSpPr>
            <p:cNvPr id="66" name="직사각형 65"/>
            <p:cNvSpPr/>
            <p:nvPr/>
          </p:nvSpPr>
          <p:spPr>
            <a:xfrm>
              <a:off x="683568" y="2678729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877161" y="2678791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968669" y="2731003"/>
              <a:ext cx="925020" cy="45718"/>
              <a:chOff x="885759" y="2202907"/>
              <a:chExt cx="6073917" cy="76111"/>
            </a:xfrm>
          </p:grpSpPr>
          <p:cxnSp>
            <p:nvCxnSpPr>
              <p:cNvPr id="72" name="직선 화살표 연결선 71"/>
              <p:cNvCxnSpPr/>
              <p:nvPr/>
            </p:nvCxnSpPr>
            <p:spPr>
              <a:xfrm>
                <a:off x="885759" y="2202907"/>
                <a:ext cx="60739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/>
              <p:cNvCxnSpPr/>
              <p:nvPr/>
            </p:nvCxnSpPr>
            <p:spPr>
              <a:xfrm flipH="1">
                <a:off x="885759" y="2279018"/>
                <a:ext cx="60739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827584" y="2469087"/>
              <a:ext cx="10983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1.</a:t>
              </a:r>
              <a:r>
                <a:rPr lang="ko-KR" altLang="en-US" sz="1000" dirty="0" smtClean="0"/>
                <a:t>로그인 </a:t>
              </a:r>
              <a:endParaRPr lang="ko-KR" altLang="en-US" sz="10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27584" y="2840747"/>
              <a:ext cx="11709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2.</a:t>
              </a:r>
              <a:r>
                <a:rPr lang="ko-KR" altLang="en-US" sz="1000" dirty="0" smtClean="0"/>
                <a:t>관리자 승인</a:t>
              </a:r>
              <a:endParaRPr lang="ko-KR" altLang="en-US" sz="1000" dirty="0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83568" y="2639974"/>
            <a:ext cx="2654871" cy="575929"/>
            <a:chOff x="683568" y="1851206"/>
            <a:chExt cx="3392337" cy="575929"/>
          </a:xfrm>
        </p:grpSpPr>
        <p:sp>
          <p:nvSpPr>
            <p:cNvPr id="100" name="직사각형 99"/>
            <p:cNvSpPr/>
            <p:nvPr/>
          </p:nvSpPr>
          <p:spPr>
            <a:xfrm>
              <a:off x="683568" y="2060848"/>
              <a:ext cx="368000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975537" y="1851206"/>
              <a:ext cx="3100368" cy="575929"/>
              <a:chOff x="975537" y="1851206"/>
              <a:chExt cx="3100368" cy="575929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707905" y="2060848"/>
                <a:ext cx="368000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975537" y="2126752"/>
                <a:ext cx="2734765" cy="45719"/>
                <a:chOff x="871085" y="2225607"/>
                <a:chExt cx="9644371" cy="76113"/>
              </a:xfrm>
            </p:grpSpPr>
            <p:cxnSp>
              <p:nvCxnSpPr>
                <p:cNvPr id="106" name="직선 화살표 연결선 105"/>
                <p:cNvCxnSpPr/>
                <p:nvPr/>
              </p:nvCxnSpPr>
              <p:spPr>
                <a:xfrm>
                  <a:off x="890509" y="2225607"/>
                  <a:ext cx="962494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/>
                <p:cNvCxnSpPr/>
                <p:nvPr/>
              </p:nvCxnSpPr>
              <p:spPr>
                <a:xfrm flipH="1">
                  <a:off x="871085" y="2301720"/>
                  <a:ext cx="962494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TextBox 103"/>
              <p:cNvSpPr txBox="1"/>
              <p:nvPr/>
            </p:nvSpPr>
            <p:spPr>
              <a:xfrm>
                <a:off x="1090988" y="1851206"/>
                <a:ext cx="18287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3.</a:t>
                </a:r>
                <a:r>
                  <a:rPr lang="ko-KR" altLang="en-US" sz="1000" dirty="0" err="1" smtClean="0"/>
                  <a:t>레시피</a:t>
                </a:r>
                <a:r>
                  <a:rPr lang="ko-KR" altLang="en-US" sz="1000" dirty="0" smtClean="0"/>
                  <a:t> 리스트  조회</a:t>
                </a:r>
                <a:endParaRPr lang="ko-KR" altLang="en-US" sz="1000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051610" y="2180914"/>
                <a:ext cx="15274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/>
                  <a:t>4</a:t>
                </a:r>
                <a:r>
                  <a:rPr lang="en-US" altLang="ko-KR" sz="1000" dirty="0" smtClean="0"/>
                  <a:t>.</a:t>
                </a:r>
                <a:r>
                  <a:rPr lang="ko-KR" altLang="en-US" sz="1000" dirty="0" smtClean="0"/>
                  <a:t>리스트 출력</a:t>
                </a:r>
                <a:endParaRPr lang="ko-KR" altLang="en-US" sz="1000" dirty="0"/>
              </a:p>
            </p:txBody>
          </p:sp>
        </p:grpSp>
      </p:grpSp>
      <p:grpSp>
        <p:nvGrpSpPr>
          <p:cNvPr id="108" name="그룹 107"/>
          <p:cNvGrpSpPr/>
          <p:nvPr/>
        </p:nvGrpSpPr>
        <p:grpSpPr>
          <a:xfrm>
            <a:off x="683568" y="3249156"/>
            <a:ext cx="3816393" cy="575929"/>
            <a:chOff x="683567" y="1851206"/>
            <a:chExt cx="4328390" cy="575929"/>
          </a:xfrm>
        </p:grpSpPr>
        <p:sp>
          <p:nvSpPr>
            <p:cNvPr id="109" name="직사각형 108"/>
            <p:cNvSpPr/>
            <p:nvPr/>
          </p:nvSpPr>
          <p:spPr>
            <a:xfrm>
              <a:off x="683567" y="2060848"/>
              <a:ext cx="326637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1007340" y="1851206"/>
              <a:ext cx="4004617" cy="575929"/>
              <a:chOff x="1007340" y="1851206"/>
              <a:chExt cx="4004617" cy="575929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4685320" y="2060848"/>
                <a:ext cx="326637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112" name="그룹 111"/>
              <p:cNvGrpSpPr/>
              <p:nvPr/>
            </p:nvGrpSpPr>
            <p:grpSpPr>
              <a:xfrm>
                <a:off x="1007340" y="2126752"/>
                <a:ext cx="3668968" cy="45719"/>
                <a:chOff x="983237" y="2225607"/>
                <a:chExt cx="12938909" cy="76113"/>
              </a:xfrm>
            </p:grpSpPr>
            <p:cxnSp>
              <p:nvCxnSpPr>
                <p:cNvPr id="115" name="직선 화살표 연결선 114"/>
                <p:cNvCxnSpPr/>
                <p:nvPr/>
              </p:nvCxnSpPr>
              <p:spPr>
                <a:xfrm>
                  <a:off x="1066715" y="2225607"/>
                  <a:ext cx="12810802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화살표 연결선 115"/>
                <p:cNvCxnSpPr/>
                <p:nvPr/>
              </p:nvCxnSpPr>
              <p:spPr>
                <a:xfrm flipH="1">
                  <a:off x="983237" y="2301720"/>
                  <a:ext cx="1293890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Box 112"/>
              <p:cNvSpPr txBox="1"/>
              <p:nvPr/>
            </p:nvSpPr>
            <p:spPr>
              <a:xfrm>
                <a:off x="2235268" y="1851206"/>
                <a:ext cx="14720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5.</a:t>
                </a:r>
                <a:r>
                  <a:rPr lang="ko-KR" altLang="en-US" sz="1000" dirty="0" smtClean="0"/>
                  <a:t>회원목록 열람</a:t>
                </a:r>
                <a:endParaRPr lang="ko-KR" altLang="en-US" sz="1000" dirty="0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398604" y="2180914"/>
                <a:ext cx="11709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/>
                  <a:t>6</a:t>
                </a:r>
                <a:r>
                  <a:rPr lang="en-US" altLang="ko-KR" sz="1000" smtClean="0"/>
                  <a:t>.</a:t>
                </a:r>
                <a:r>
                  <a:rPr lang="ko-KR" altLang="en-US" sz="1000" dirty="0" smtClean="0"/>
                  <a:t>열람 확인</a:t>
                </a:r>
                <a:endParaRPr lang="ko-KR" altLang="en-US" sz="1000" dirty="0"/>
              </a:p>
            </p:txBody>
          </p:sp>
        </p:grpSp>
      </p:grpSp>
      <p:grpSp>
        <p:nvGrpSpPr>
          <p:cNvPr id="117" name="그룹 116"/>
          <p:cNvGrpSpPr/>
          <p:nvPr/>
        </p:nvGrpSpPr>
        <p:grpSpPr>
          <a:xfrm>
            <a:off x="5172068" y="1326412"/>
            <a:ext cx="720080" cy="4676413"/>
            <a:chOff x="827584" y="1560299"/>
            <a:chExt cx="720080" cy="3992938"/>
          </a:xfrm>
          <a:solidFill>
            <a:srgbClr val="7B8EA9"/>
          </a:solidFill>
        </p:grpSpPr>
        <p:sp>
          <p:nvSpPr>
            <p:cNvPr id="118" name="직사각형 117"/>
            <p:cNvSpPr/>
            <p:nvPr/>
          </p:nvSpPr>
          <p:spPr>
            <a:xfrm>
              <a:off x="827584" y="1560299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회원 블랙</a:t>
              </a:r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/>
          <p:cNvGrpSpPr/>
          <p:nvPr/>
        </p:nvGrpSpPr>
        <p:grpSpPr>
          <a:xfrm>
            <a:off x="6348199" y="1326412"/>
            <a:ext cx="720080" cy="4676413"/>
            <a:chOff x="827584" y="1560299"/>
            <a:chExt cx="720080" cy="3992938"/>
          </a:xfrm>
          <a:solidFill>
            <a:srgbClr val="7B8EA9"/>
          </a:solidFill>
        </p:grpSpPr>
        <p:sp>
          <p:nvSpPr>
            <p:cNvPr id="121" name="직사각형 120"/>
            <p:cNvSpPr/>
            <p:nvPr/>
          </p:nvSpPr>
          <p:spPr>
            <a:xfrm>
              <a:off x="827584" y="1560299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공지사항</a:t>
              </a:r>
              <a:endParaRPr lang="en-US" altLang="ko-KR" sz="1000" b="1" dirty="0" smtClean="0"/>
            </a:p>
            <a:p>
              <a:pPr algn="ctr"/>
              <a:r>
                <a:rPr lang="ko-KR" altLang="en-US" sz="1000" b="1" dirty="0" smtClean="0"/>
                <a:t>등록</a:t>
              </a:r>
              <a:endParaRPr lang="en-US" altLang="ko-KR" sz="1000" b="1" dirty="0" smtClean="0"/>
            </a:p>
          </p:txBody>
        </p:sp>
        <p:cxnSp>
          <p:nvCxnSpPr>
            <p:cNvPr id="122" name="직선 연결선 121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/>
          <p:cNvGrpSpPr/>
          <p:nvPr/>
        </p:nvGrpSpPr>
        <p:grpSpPr>
          <a:xfrm>
            <a:off x="7524328" y="1326412"/>
            <a:ext cx="720080" cy="4676413"/>
            <a:chOff x="827584" y="1560299"/>
            <a:chExt cx="720080" cy="3992938"/>
          </a:xfrm>
          <a:solidFill>
            <a:srgbClr val="7B8EA9"/>
          </a:solidFill>
        </p:grpSpPr>
        <p:sp>
          <p:nvSpPr>
            <p:cNvPr id="124" name="직사각형 123"/>
            <p:cNvSpPr/>
            <p:nvPr/>
          </p:nvSpPr>
          <p:spPr>
            <a:xfrm>
              <a:off x="827584" y="1560299"/>
              <a:ext cx="720080" cy="378042"/>
            </a:xfrm>
            <a:prstGeom prst="rect">
              <a:avLst/>
            </a:prstGeom>
            <a:grpFill/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문의</a:t>
              </a:r>
              <a:endParaRPr lang="en-US" altLang="ko-KR" sz="1000" b="1" dirty="0" smtClean="0"/>
            </a:p>
            <a:p>
              <a:pPr algn="ctr"/>
              <a:r>
                <a:rPr lang="ko-KR" altLang="en-US" sz="1000" b="1" dirty="0" smtClean="0"/>
                <a:t>게시</a:t>
              </a:r>
              <a:r>
                <a:rPr lang="ko-KR" altLang="en-US" sz="1000" b="1" dirty="0"/>
                <a:t>판</a:t>
              </a:r>
              <a:endParaRPr lang="en-US" altLang="ko-KR" sz="1000" b="1" dirty="0" smtClean="0"/>
            </a:p>
          </p:txBody>
        </p:sp>
        <p:cxnSp>
          <p:nvCxnSpPr>
            <p:cNvPr id="125" name="직선 연결선 124"/>
            <p:cNvCxnSpPr/>
            <p:nvPr/>
          </p:nvCxnSpPr>
          <p:spPr>
            <a:xfrm>
              <a:off x="1187624" y="1934835"/>
              <a:ext cx="0" cy="3618402"/>
            </a:xfrm>
            <a:prstGeom prst="line">
              <a:avLst/>
            </a:prstGeom>
            <a:grpFill/>
            <a:ln w="25400">
              <a:solidFill>
                <a:srgbClr val="2B3F6B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/>
          <p:cNvGrpSpPr/>
          <p:nvPr/>
        </p:nvGrpSpPr>
        <p:grpSpPr>
          <a:xfrm>
            <a:off x="4211928" y="3858338"/>
            <a:ext cx="1472061" cy="668611"/>
            <a:chOff x="4203167" y="1811837"/>
            <a:chExt cx="1472061" cy="668611"/>
          </a:xfrm>
        </p:grpSpPr>
        <p:sp>
          <p:nvSpPr>
            <p:cNvPr id="127" name="직사각형 126"/>
            <p:cNvSpPr/>
            <p:nvPr/>
          </p:nvSpPr>
          <p:spPr>
            <a:xfrm>
              <a:off x="4203167" y="2058058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4203199" y="1811837"/>
              <a:ext cx="1472029" cy="668611"/>
              <a:chOff x="4203199" y="1811837"/>
              <a:chExt cx="1472029" cy="668611"/>
            </a:xfrm>
          </p:grpSpPr>
          <p:sp>
            <p:nvSpPr>
              <p:cNvPr id="129" name="직사각형 128"/>
              <p:cNvSpPr/>
              <p:nvPr/>
            </p:nvSpPr>
            <p:spPr>
              <a:xfrm>
                <a:off x="5379331" y="2045743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4491231" y="2126752"/>
                <a:ext cx="892613" cy="45719"/>
                <a:chOff x="13269455" y="2225607"/>
                <a:chExt cx="3147870" cy="76113"/>
              </a:xfrm>
            </p:grpSpPr>
            <p:cxnSp>
              <p:nvCxnSpPr>
                <p:cNvPr id="133" name="직선 화살표 연결선 132"/>
                <p:cNvCxnSpPr/>
                <p:nvPr/>
              </p:nvCxnSpPr>
              <p:spPr>
                <a:xfrm>
                  <a:off x="13288879" y="2225607"/>
                  <a:ext cx="312844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화살표 연결선 133"/>
                <p:cNvCxnSpPr/>
                <p:nvPr/>
              </p:nvCxnSpPr>
              <p:spPr>
                <a:xfrm flipH="1">
                  <a:off x="13269455" y="2301720"/>
                  <a:ext cx="312844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/>
              <p:cNvSpPr txBox="1"/>
              <p:nvPr/>
            </p:nvSpPr>
            <p:spPr>
              <a:xfrm>
                <a:off x="4203199" y="1811837"/>
                <a:ext cx="14720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7.</a:t>
                </a:r>
                <a:r>
                  <a:rPr lang="ko-KR" altLang="en-US" sz="1000" dirty="0" smtClean="0"/>
                  <a:t>블랙 리스트 등록</a:t>
                </a:r>
                <a:endParaRPr lang="ko-KR" altLang="en-US" sz="1000" dirty="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4328362" y="2234227"/>
                <a:ext cx="11709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8. </a:t>
                </a:r>
                <a:r>
                  <a:rPr lang="ko-KR" altLang="en-US" sz="1000" dirty="0" smtClean="0"/>
                  <a:t>등록 확인</a:t>
                </a:r>
                <a:endParaRPr lang="ko-KR" altLang="en-US" sz="1000" dirty="0"/>
              </a:p>
            </p:txBody>
          </p:sp>
        </p:grpSp>
      </p:grpSp>
      <p:grpSp>
        <p:nvGrpSpPr>
          <p:cNvPr id="144" name="그룹 143"/>
          <p:cNvGrpSpPr/>
          <p:nvPr/>
        </p:nvGrpSpPr>
        <p:grpSpPr>
          <a:xfrm>
            <a:off x="683568" y="5211336"/>
            <a:ext cx="7328019" cy="617881"/>
            <a:chOff x="683568" y="1851206"/>
            <a:chExt cx="7328019" cy="617881"/>
          </a:xfrm>
        </p:grpSpPr>
        <p:sp>
          <p:nvSpPr>
            <p:cNvPr id="145" name="직사각형 144"/>
            <p:cNvSpPr/>
            <p:nvPr/>
          </p:nvSpPr>
          <p:spPr>
            <a:xfrm>
              <a:off x="683568" y="2060848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146" name="그룹 145"/>
            <p:cNvGrpSpPr/>
            <p:nvPr/>
          </p:nvGrpSpPr>
          <p:grpSpPr>
            <a:xfrm>
              <a:off x="960175" y="1851206"/>
              <a:ext cx="7051412" cy="617881"/>
              <a:chOff x="960175" y="1851206"/>
              <a:chExt cx="7051412" cy="617881"/>
            </a:xfrm>
          </p:grpSpPr>
          <p:sp>
            <p:nvSpPr>
              <p:cNvPr id="147" name="직사각형 146"/>
              <p:cNvSpPr/>
              <p:nvPr/>
            </p:nvSpPr>
            <p:spPr>
              <a:xfrm>
                <a:off x="7723555" y="2060848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148" name="그룹 147"/>
              <p:cNvGrpSpPr/>
              <p:nvPr/>
            </p:nvGrpSpPr>
            <p:grpSpPr>
              <a:xfrm>
                <a:off x="960175" y="2126752"/>
                <a:ext cx="6769226" cy="45719"/>
                <a:chOff x="816915" y="2225607"/>
                <a:chExt cx="23872214" cy="76113"/>
              </a:xfrm>
            </p:grpSpPr>
            <p:cxnSp>
              <p:nvCxnSpPr>
                <p:cNvPr id="151" name="직선 화살표 연결선 150"/>
                <p:cNvCxnSpPr/>
                <p:nvPr/>
              </p:nvCxnSpPr>
              <p:spPr>
                <a:xfrm>
                  <a:off x="836339" y="2225607"/>
                  <a:ext cx="2385279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화살표 연결선 151"/>
                <p:cNvCxnSpPr/>
                <p:nvPr/>
              </p:nvCxnSpPr>
              <p:spPr>
                <a:xfrm flipH="1">
                  <a:off x="816915" y="2301720"/>
                  <a:ext cx="2385279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9" name="TextBox 148"/>
              <p:cNvSpPr txBox="1"/>
              <p:nvPr/>
            </p:nvSpPr>
            <p:spPr>
              <a:xfrm>
                <a:off x="2667923" y="1851206"/>
                <a:ext cx="29674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11.</a:t>
                </a:r>
                <a:r>
                  <a:rPr lang="ko-KR" altLang="en-US" sz="1000" dirty="0" smtClean="0"/>
                  <a:t>게시판 조회</a:t>
                </a:r>
                <a:r>
                  <a:rPr lang="en-US" altLang="ko-KR" sz="1000" dirty="0" smtClean="0"/>
                  <a:t>/</a:t>
                </a:r>
                <a:r>
                  <a:rPr lang="ko-KR" altLang="en-US" sz="1000" dirty="0" smtClean="0"/>
                  <a:t>작성</a:t>
                </a:r>
                <a:r>
                  <a:rPr lang="en-US" altLang="ko-KR" sz="1000" dirty="0" smtClean="0"/>
                  <a:t>/</a:t>
                </a:r>
                <a:r>
                  <a:rPr lang="ko-KR" altLang="en-US" sz="1000" dirty="0" err="1" smtClean="0"/>
                  <a:t>답글</a:t>
                </a:r>
                <a:r>
                  <a:rPr lang="en-US" altLang="ko-KR" sz="1000" dirty="0" smtClean="0"/>
                  <a:t>/</a:t>
                </a:r>
                <a:r>
                  <a:rPr lang="ko-KR" altLang="en-US" sz="1000" dirty="0" smtClean="0"/>
                  <a:t>수정</a:t>
                </a:r>
                <a:r>
                  <a:rPr lang="en-US" altLang="ko-KR" sz="1000" dirty="0" smtClean="0"/>
                  <a:t>/</a:t>
                </a:r>
                <a:r>
                  <a:rPr lang="ko-KR" altLang="en-US" sz="1000" dirty="0" smtClean="0"/>
                  <a:t>삭제</a:t>
                </a:r>
                <a:endParaRPr lang="ko-KR" altLang="en-US" sz="1000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466971" y="2222866"/>
                <a:ext cx="34584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12.</a:t>
                </a:r>
                <a:r>
                  <a:rPr lang="ko-KR" altLang="en-US" sz="1000" dirty="0" smtClean="0"/>
                  <a:t> </a:t>
                </a:r>
                <a:r>
                  <a:rPr lang="ko-KR" altLang="en-US" sz="1000" dirty="0"/>
                  <a:t>조회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작성</a:t>
                </a:r>
                <a:r>
                  <a:rPr lang="en-US" altLang="ko-KR" sz="1000" dirty="0"/>
                  <a:t>/</a:t>
                </a:r>
                <a:r>
                  <a:rPr lang="ko-KR" altLang="en-US" sz="1000" dirty="0" err="1"/>
                  <a:t>답글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수정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삭제 </a:t>
                </a:r>
                <a:r>
                  <a:rPr lang="ko-KR" altLang="en-US" sz="1000" dirty="0" smtClean="0"/>
                  <a:t>수행 확인</a:t>
                </a:r>
                <a:endParaRPr lang="ko-KR" altLang="en-US" sz="1000" dirty="0"/>
              </a:p>
            </p:txBody>
          </p:sp>
        </p:grpSp>
      </p:grpSp>
      <p:grpSp>
        <p:nvGrpSpPr>
          <p:cNvPr id="92" name="그룹 91"/>
          <p:cNvGrpSpPr/>
          <p:nvPr/>
        </p:nvGrpSpPr>
        <p:grpSpPr>
          <a:xfrm>
            <a:off x="683568" y="4589366"/>
            <a:ext cx="6212242" cy="526015"/>
            <a:chOff x="683568" y="1880370"/>
            <a:chExt cx="6212242" cy="526015"/>
          </a:xfrm>
        </p:grpSpPr>
        <p:sp>
          <p:nvSpPr>
            <p:cNvPr id="93" name="직사각형 92"/>
            <p:cNvSpPr/>
            <p:nvPr/>
          </p:nvSpPr>
          <p:spPr>
            <a:xfrm>
              <a:off x="683568" y="2060848"/>
              <a:ext cx="288032" cy="162018"/>
            </a:xfrm>
            <a:prstGeom prst="rect">
              <a:avLst/>
            </a:prstGeom>
            <a:solidFill>
              <a:srgbClr val="7B8EA9"/>
            </a:solidFill>
            <a:ln>
              <a:solidFill>
                <a:srgbClr val="2B3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970730" y="1880370"/>
              <a:ext cx="5925080" cy="526015"/>
              <a:chOff x="970730" y="1880370"/>
              <a:chExt cx="5925080" cy="526015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607778" y="2060848"/>
                <a:ext cx="288032" cy="162018"/>
              </a:xfrm>
              <a:prstGeom prst="rect">
                <a:avLst/>
              </a:prstGeom>
              <a:solidFill>
                <a:srgbClr val="7B8EA9"/>
              </a:solidFill>
              <a:ln>
                <a:solidFill>
                  <a:srgbClr val="2B3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dirty="0" smtClean="0"/>
              </a:p>
            </p:txBody>
          </p:sp>
          <p:grpSp>
            <p:nvGrpSpPr>
              <p:cNvPr id="96" name="그룹 95"/>
              <p:cNvGrpSpPr/>
              <p:nvPr/>
            </p:nvGrpSpPr>
            <p:grpSpPr>
              <a:xfrm>
                <a:off x="970730" y="2126752"/>
                <a:ext cx="5651257" cy="45719"/>
                <a:chOff x="854140" y="2225607"/>
                <a:chExt cx="19929608" cy="76113"/>
              </a:xfrm>
            </p:grpSpPr>
            <p:cxnSp>
              <p:nvCxnSpPr>
                <p:cNvPr id="153" name="직선 화살표 연결선 152"/>
                <p:cNvCxnSpPr/>
                <p:nvPr/>
              </p:nvCxnSpPr>
              <p:spPr>
                <a:xfrm>
                  <a:off x="873564" y="2225607"/>
                  <a:ext cx="19910184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화살표 연결선 153"/>
                <p:cNvCxnSpPr/>
                <p:nvPr/>
              </p:nvCxnSpPr>
              <p:spPr>
                <a:xfrm flipH="1">
                  <a:off x="854140" y="2301720"/>
                  <a:ext cx="19910184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/>
              <p:cNvSpPr txBox="1"/>
              <p:nvPr/>
            </p:nvSpPr>
            <p:spPr>
              <a:xfrm>
                <a:off x="2915816" y="1880370"/>
                <a:ext cx="16880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9. </a:t>
                </a:r>
                <a:r>
                  <a:rPr lang="ko-KR" altLang="en-US" sz="1000" dirty="0" smtClean="0"/>
                  <a:t>공지사항 등록</a:t>
                </a:r>
                <a:endParaRPr lang="ko-KR" altLang="en-US" sz="10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2749495" y="2160164"/>
                <a:ext cx="20385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10. </a:t>
                </a:r>
                <a:r>
                  <a:rPr lang="ko-KR" altLang="en-US" sz="1000" dirty="0" smtClean="0"/>
                  <a:t>등록 확인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9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8. DB </a:t>
            </a:r>
            <a:r>
              <a:rPr lang="ko-KR" altLang="en-US" sz="1800" b="1" dirty="0" smtClean="0"/>
              <a:t>설계</a:t>
            </a:r>
            <a:r>
              <a:rPr lang="en-US" altLang="ko-KR" sz="1800" b="1" dirty="0" smtClean="0"/>
              <a:t>(ERD)</a:t>
            </a:r>
            <a:endParaRPr lang="ko-KR" altLang="en-US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" y="1916832"/>
            <a:ext cx="9001147" cy="45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9. </a:t>
            </a:r>
            <a:r>
              <a:rPr lang="ko-KR" altLang="en-US" sz="1800" b="1" dirty="0" smtClean="0"/>
              <a:t>기능정의서</a:t>
            </a:r>
            <a:endParaRPr lang="ko-KR" altLang="en-US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" y="1844824"/>
            <a:ext cx="894954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/>
              <a:t>10. Project Source Explorer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49206"/>
            <a:ext cx="5644555" cy="57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3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- </a:t>
            </a:r>
            <a:r>
              <a:rPr lang="ko-KR" altLang="en-US" sz="1800" b="1" dirty="0" err="1" smtClean="0"/>
              <a:t>메인화면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로그인전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해더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토글메뉴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단추 변경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</a:p>
          <a:p>
            <a:pPr marL="271463" lvl="1" indent="90488">
              <a:lnSpc>
                <a:spcPct val="200000"/>
              </a:lnSpc>
              <a:tabLst>
                <a:tab pos="180975" algn="l"/>
              </a:tabLst>
            </a:pPr>
            <a:r>
              <a:rPr lang="ko-KR" altLang="en-US" sz="1200" b="1" dirty="0" smtClean="0">
                <a:solidFill>
                  <a:schemeClr val="tx1"/>
                </a:solidFill>
              </a:rPr>
              <a:t>모든 유저가 이용 가능하며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재료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음식명으로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검색가능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최근 등록된 모든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레시피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게시판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알뜰쿠킹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욜로쿠킹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레시피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목록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처리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71463" lvl="1" indent="90488">
              <a:lnSpc>
                <a:spcPct val="20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현</a:t>
            </a:r>
            <a:r>
              <a:rPr lang="ko-KR" altLang="en-US" sz="1200" b="1" dirty="0">
                <a:solidFill>
                  <a:schemeClr val="tx1"/>
                </a:solidFill>
              </a:rPr>
              <a:t>재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페이지가 표시되며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끝 페이지가 포함된 블록일 경우 다음페이지 버튼과 초과된 페이지들이 사라짐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96"/>
          <a:stretch/>
        </p:blipFill>
        <p:spPr>
          <a:xfrm>
            <a:off x="493134" y="1147837"/>
            <a:ext cx="4540477" cy="5501180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44" y="5805264"/>
            <a:ext cx="1944216" cy="5264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2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로그</a:t>
            </a:r>
            <a:r>
              <a:rPr lang="ko-KR" altLang="en-US" sz="1800" b="1" dirty="0"/>
              <a:t>인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가입된 아이디와 비밀번호를 쳐서 로그인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상단의 로고메뉴를 클릭 시 메인 화면으로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회원가입 된 아이디가 없다면 회원가입 버튼으로 회원가입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같은 화면에서 관리자는 미리 부여된 관리자용 아이디로 로그인 가능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회원은 한글 아이디 생성 불가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8379"/>
            <a:ext cx="4938079" cy="2800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2" y="3997453"/>
            <a:ext cx="4697532" cy="24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16994" y="389893"/>
            <a:ext cx="6003478" cy="6135451"/>
            <a:chOff x="2816994" y="249493"/>
            <a:chExt cx="6003478" cy="6135451"/>
          </a:xfrm>
        </p:grpSpPr>
        <p:sp>
          <p:nvSpPr>
            <p:cNvPr id="7" name="직사각형 6"/>
            <p:cNvSpPr/>
            <p:nvPr/>
          </p:nvSpPr>
          <p:spPr>
            <a:xfrm>
              <a:off x="2816994" y="249493"/>
              <a:ext cx="6003478" cy="6131835"/>
            </a:xfrm>
            <a:prstGeom prst="rect">
              <a:avLst/>
            </a:prstGeom>
            <a:solidFill>
              <a:srgbClr val="2B3F6B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80000"/>
                </a:lnSpc>
                <a:defRPr/>
              </a:pPr>
              <a:endParaRPr lang="ko-KR" altLang="en-US" dirty="0">
                <a:solidFill>
                  <a:srgbClr val="C00000"/>
                </a:solidFill>
              </a:endParaRPr>
            </a:p>
          </p:txBody>
        </p:sp>
        <p:graphicFrame>
          <p:nvGraphicFramePr>
            <p:cNvPr id="9" name="Google Shape;8509;p67"/>
            <p:cNvGraphicFramePr/>
            <p:nvPr>
              <p:extLst>
                <p:ext uri="{D42A27DB-BD31-4B8C-83A1-F6EECF244321}">
                  <p14:modId xmlns:p14="http://schemas.microsoft.com/office/powerpoint/2010/main" val="1861898804"/>
                </p:ext>
              </p:extLst>
            </p:nvPr>
          </p:nvGraphicFramePr>
          <p:xfrm>
            <a:off x="6384900" y="4941168"/>
            <a:ext cx="2423700" cy="1443776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605925"/>
                  <a:gridCol w="605925"/>
                  <a:gridCol w="605925"/>
                  <a:gridCol w="605925"/>
                </a:tblGrid>
                <a:tr h="360944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 dirty="0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  <a:solidFill>
                        <a:srgbClr val="CFD9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 dirty="0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 dirty="0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60944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  <a:solidFill>
                        <a:srgbClr val="CFD9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60944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  <a:solidFill>
                        <a:srgbClr val="E3E9E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  <a:solidFill>
                        <a:srgbClr val="869FB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60944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" b="1" dirty="0">
                          <a:latin typeface="Amatic SC"/>
                          <a:ea typeface="Amatic SC"/>
                          <a:cs typeface="Amatic SC"/>
                          <a:sym typeface="Amatic SC"/>
                        </a:endParaRPr>
                      </a:p>
                    </a:txBody>
                    <a:tcPr marL="80455" marR="80455" marT="80455" marB="80455">
                      <a:lnL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E1E7E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E1E7EC"/>
                        </a:solidFill>
                        <a:prstDash val="dot"/>
                        <a:round/>
                        <a:headEnd type="none" w="sm" len="sm"/>
                        <a:tailEnd type="none" w="sm" len="sm"/>
                      </a:lnB>
                      <a:solidFill>
                        <a:srgbClr val="7994A9">
                          <a:alpha val="64709"/>
                        </a:srgbClr>
                      </a:solidFill>
                    </a:tcPr>
                  </a:tc>
                </a:tr>
              </a:tbl>
            </a:graphicData>
          </a:graphic>
        </p:graphicFrame>
      </p:grpSp>
      <p:sp>
        <p:nvSpPr>
          <p:cNvPr id="4" name="제목 1"/>
          <p:cNvSpPr txBox="1">
            <a:spLocks/>
          </p:cNvSpPr>
          <p:nvPr/>
        </p:nvSpPr>
        <p:spPr>
          <a:xfrm>
            <a:off x="689849" y="405560"/>
            <a:ext cx="1450355" cy="58340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solidFill>
                  <a:srgbClr val="2B3F6B"/>
                </a:solidFill>
              </a:rPr>
              <a:t>INDEX</a:t>
            </a:r>
            <a:endParaRPr lang="ko-KR" altLang="en-US" sz="3200" b="1" dirty="0">
              <a:solidFill>
                <a:srgbClr val="2B3F6B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87824" y="494011"/>
            <a:ext cx="5796062" cy="5599285"/>
          </a:xfrm>
          <a:prstGeom prst="rect">
            <a:avLst/>
          </a:prstGeom>
        </p:spPr>
        <p:txBody>
          <a:bodyPr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계획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주제 및 목적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개발환경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개발리소스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작업분할 구조도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(WBS)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작업일정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8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분석 및 설계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요구사항 분석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유스케이스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다이어그램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Usecase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순차다이어그램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(Sequence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8. DB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설계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ERD)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9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기능정의서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10.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Project source Explorer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indent="-285750">
              <a:lnSpc>
                <a:spcPct val="18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구현 및 테스트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11.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UI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시연 및 핵심 기능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12.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차후 개발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내용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68898" y="980728"/>
            <a:ext cx="1702452" cy="0"/>
          </a:xfrm>
          <a:prstGeom prst="line">
            <a:avLst/>
          </a:prstGeom>
          <a:ln w="25400" cmpd="sng">
            <a:solidFill>
              <a:srgbClr val="2B3F6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56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회원가</a:t>
            </a:r>
            <a:r>
              <a:rPr lang="ko-KR" altLang="en-US" sz="1800" b="1" dirty="0"/>
              <a:t>입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각 사항을 입력하여 회원가입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각 인풋메뉴하단에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입력제한된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사항이 있다면 조건을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만족할때까지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표시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chemeClr val="tx1"/>
                </a:solidFill>
              </a:rPr>
              <a:t>ID,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닉네임의 경우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ajax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이용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와 비교하여 실시간으로 중복 여부 확인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19936"/>
            <a:ext cx="3322985" cy="5633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3498" y="22952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81247" y="45811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1247" y="32129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88996" y="15483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69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회원 </a:t>
            </a:r>
            <a:r>
              <a:rPr lang="ko-KR" altLang="en-US" sz="1800" b="1" dirty="0" err="1" smtClean="0"/>
              <a:t>토글</a:t>
            </a:r>
            <a:r>
              <a:rPr lang="ko-KR" altLang="en-US" sz="1800" b="1" dirty="0" smtClean="0"/>
              <a:t> 메뉴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회원으로 로그인 하면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레시피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작성 버튼 등장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180975" indent="-180975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가입후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토글버튼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>
                <a:solidFill>
                  <a:schemeClr val="tx1"/>
                </a:solidFill>
              </a:rPr>
              <a:t>회원이 등록한 이미지로 버튼 이미지 변경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</a:rPr>
              <a:t>정보수정 메뉴를 이용하여 이미지를 변경 가능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180975" indent="-180975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내 정보란에서 바로 수정이용 버튼으로 수정 가능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7" r="-301"/>
          <a:stretch/>
        </p:blipFill>
        <p:spPr>
          <a:xfrm>
            <a:off x="247135" y="1593616"/>
            <a:ext cx="4875245" cy="1872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7" y="3513058"/>
            <a:ext cx="3137155" cy="27857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732929"/>
            <a:ext cx="3142668" cy="2909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5519" y="5330447"/>
            <a:ext cx="33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레시피검색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dirty="0" err="1" smtClean="0">
                <a:solidFill>
                  <a:schemeClr val="tx1"/>
                </a:solidFill>
              </a:rPr>
              <a:t>Nav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메뉴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홀로쿡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접근할수있는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게시판 목록이 나타남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검색창에서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검색했을시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기본으로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전체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항목 선택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180975" indent="-180975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각 게시판 항목에서 좋아요 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최신 순으로 정렬 선택 가능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180975" indent="-180975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나타나는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레시피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리스트는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ajax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이용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비동기화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각메뉴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토글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검색어로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검색시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이동없이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나타남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180975" indent="-180975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페이지 버튼 누를 시 리스트가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ajax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로 변동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9" y="1628800"/>
            <a:ext cx="4712843" cy="495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21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레시피</a:t>
            </a:r>
            <a:r>
              <a:rPr lang="ko-KR" altLang="en-US" sz="1800" b="1" dirty="0" smtClean="0"/>
              <a:t> 보기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dirty="0">
                <a:solidFill>
                  <a:schemeClr val="tx1"/>
                </a:solidFill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</a:rPr>
              <a:t>좋아요</a:t>
            </a:r>
            <a:r>
              <a:rPr lang="en-US" altLang="ko-KR" sz="1200" b="1" dirty="0">
                <a:solidFill>
                  <a:schemeClr val="tx1"/>
                </a:solidFill>
              </a:rPr>
              <a:t>’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누른 횟수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조회수 표시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dirty="0">
                <a:solidFill>
                  <a:schemeClr val="tx1"/>
                </a:solidFill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</a:rPr>
              <a:t>좋아요</a:t>
            </a:r>
            <a:r>
              <a:rPr lang="en-US" altLang="ko-KR" sz="1200" b="1" dirty="0">
                <a:solidFill>
                  <a:schemeClr val="tx1"/>
                </a:solidFill>
              </a:rPr>
              <a:t>’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누를시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누른 회원의 아이디와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글번호를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등록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en-US" altLang="ko-KR" sz="1200" b="1" dirty="0">
                <a:solidFill>
                  <a:schemeClr val="tx1"/>
                </a:solidFill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</a:rPr>
              <a:t>좋아요</a:t>
            </a:r>
            <a:r>
              <a:rPr lang="en-US" altLang="ko-KR" sz="1200" b="1" dirty="0">
                <a:solidFill>
                  <a:schemeClr val="tx1"/>
                </a:solidFill>
              </a:rPr>
              <a:t>’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아이콘이 변경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해당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레시피글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등록 회원의 누적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좋아요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+1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다시누를시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</a:rPr>
              <a:t>좋아요</a:t>
            </a:r>
            <a:r>
              <a:rPr lang="en-US" altLang="ko-KR" sz="1200" b="1" dirty="0">
                <a:solidFill>
                  <a:schemeClr val="tx1"/>
                </a:solidFill>
              </a:rPr>
              <a:t>’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에서 삭제되며 원래의 아이콘으로 다시 변경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누적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좋아요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-1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해당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작성한 회원일 경우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또는 관리자일 경우 수정 삭제버튼 표시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남기기 기능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2"/>
          <a:stretch/>
        </p:blipFill>
        <p:spPr>
          <a:xfrm>
            <a:off x="450091" y="1382065"/>
            <a:ext cx="4567145" cy="530960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10" y="5461284"/>
            <a:ext cx="359125" cy="26264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 flipH="1">
            <a:off x="2042936" y="5461284"/>
            <a:ext cx="321903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3"/>
          <a:stretch/>
        </p:blipFill>
        <p:spPr bwMode="auto">
          <a:xfrm>
            <a:off x="176708" y="1782637"/>
            <a:ext cx="4927947" cy="474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댓글</a:t>
            </a:r>
            <a:r>
              <a:rPr lang="ko-KR" altLang="en-US" sz="1800" b="1" dirty="0" smtClean="0"/>
              <a:t> 기능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본인이 등록한 </a:t>
            </a:r>
            <a:r>
              <a:rPr lang="ko-KR" altLang="en-US" sz="1200" b="1" dirty="0" err="1">
                <a:solidFill>
                  <a:schemeClr val="tx1"/>
                </a:solidFill>
              </a:rPr>
              <a:t>댓글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또는 관리자로 로그인 한 경우 삭제 버튼 나타남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회원을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블랙할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경우 자동으로 해당회원의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댓글이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정지된 회원의 글입니다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.’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로 바뀜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남기기 기능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최신일수록 위로 올라가면서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처리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2492896"/>
            <a:ext cx="9361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576" y="3212976"/>
            <a:ext cx="1800200" cy="639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31840" y="6165304"/>
            <a:ext cx="9361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40681" y="33481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5919" y="2534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1960" y="59806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1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8"/>
          <a:stretch/>
        </p:blipFill>
        <p:spPr>
          <a:xfrm>
            <a:off x="251520" y="1358341"/>
            <a:ext cx="4854073" cy="51900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레시피</a:t>
            </a:r>
            <a:r>
              <a:rPr lang="ko-KR" altLang="en-US" sz="1800" b="1" dirty="0" smtClean="0"/>
              <a:t> 작성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각 요리과정을 사진과 함께 첨부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chemeClr val="tx1"/>
                </a:solidFill>
              </a:rPr>
              <a:t>+,-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버튼을 통해 요리과정 추가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감소 가능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8456" y="3172114"/>
            <a:ext cx="1800200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79912" y="3429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55483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7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셰프랭킹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각 회원이 받은 누적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좋아요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횟수 표시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회원의 별명을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그 회원이 작성한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레시피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리스트 목록이 출력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9" r="13011"/>
          <a:stretch/>
        </p:blipFill>
        <p:spPr>
          <a:xfrm>
            <a:off x="755576" y="1548394"/>
            <a:ext cx="3756454" cy="51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7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레시피</a:t>
            </a:r>
            <a:r>
              <a:rPr lang="ko-KR" altLang="en-US" sz="1800" b="1" dirty="0" smtClean="0"/>
              <a:t> 북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좋아요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’(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즐겨찾기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눌러뒀던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레시피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자기가 작성한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레시피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리스트를 선택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해당 항목의 리스트를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ajax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비동기화를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페이지 이동 없이 출력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처리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ajax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5188592" cy="2721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6" y="4182046"/>
            <a:ext cx="49149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1897772"/>
            <a:ext cx="1454928" cy="451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914" y="2348880"/>
            <a:ext cx="4899346" cy="3854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95280" y="6437185"/>
            <a:ext cx="1198032" cy="297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01164" y="19939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0404" y="15284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11. UI</a:t>
            </a:r>
            <a:r>
              <a:rPr lang="ko-KR" altLang="en-US" sz="1800" b="1" dirty="0" smtClean="0"/>
              <a:t>시연 및 </a:t>
            </a:r>
            <a:r>
              <a:rPr lang="ko-KR" altLang="en-US" sz="1800" b="1" dirty="0" smtClean="0"/>
              <a:t>핵심기능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고객문의 게시판</a:t>
            </a:r>
            <a:endParaRPr lang="en-US" altLang="ko-KR" sz="1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20072" y="1548394"/>
            <a:ext cx="3539617" cy="4976949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답변 글을 층계 형식으로 등록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각 글에 달린 답변 글 중 최신 글일수록 아래로 출력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해당 항목의 리스트를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ajax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비동기화를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페이지 이동 없이 출력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관리자와 유저 모두 글 작성 가능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err="1" smtClean="0">
                <a:solidFill>
                  <a:schemeClr val="tx1"/>
                </a:solidFill>
              </a:rPr>
              <a:t>글수정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해당글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작성 회원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또는 관리자만 가능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" y="2250538"/>
            <a:ext cx="5061381" cy="398395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131840" y="2924944"/>
            <a:ext cx="727464" cy="451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0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12. </a:t>
            </a:r>
            <a:r>
              <a:rPr lang="ko-KR" altLang="en-US" sz="1800" b="1" dirty="0" smtClean="0"/>
              <a:t>차후 개발 내용</a:t>
            </a:r>
            <a:endParaRPr lang="en-US" altLang="ko-KR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7390" y="2060848"/>
            <a:ext cx="8620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인가구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전용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식재료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쇼핑몰을 만들어서 연계한다</a:t>
            </a:r>
            <a:r>
              <a:rPr lang="en-US" altLang="ko-KR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레시피에서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재료를 </a:t>
            </a:r>
            <a:r>
              <a:rPr lang="ko-KR" altLang="en-US" sz="16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클릭시</a:t>
            </a: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해당 쇼핑몰 링크로 연결</a:t>
            </a:r>
            <a:endParaRPr lang="en-US" altLang="ko-KR" sz="16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sz="16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각 회원의 등급마다 해당하는 아이콘 표시</a:t>
            </a:r>
            <a:endParaRPr lang="en-US" altLang="ko-KR" sz="16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7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59500" y="657267"/>
            <a:ext cx="8080500" cy="467477"/>
          </a:xfrm>
        </p:spPr>
        <p:txBody>
          <a:bodyPr/>
          <a:lstStyle/>
          <a:p>
            <a:pPr algn="l"/>
            <a:r>
              <a:rPr lang="en-US" altLang="ko-KR" sz="1800" b="1" dirty="0" smtClean="0"/>
              <a:t>1. </a:t>
            </a:r>
            <a:r>
              <a:rPr lang="ko-KR" altLang="en-US" sz="1800" b="1" dirty="0" smtClean="0"/>
              <a:t>주제 및 목적</a:t>
            </a:r>
            <a:endParaRPr lang="ko-KR" altLang="en-US" sz="1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324281"/>
            <a:ext cx="7848872" cy="415498"/>
          </a:xfrm>
          <a:prstGeom prst="rect">
            <a:avLst/>
          </a:prstGeom>
          <a:solidFill>
            <a:srgbClr val="2B3F6B"/>
          </a:solidFill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인 가구시대에 맞춰서 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인 </a:t>
            </a:r>
            <a:r>
              <a:rPr lang="ko-KR" altLang="en-US" sz="1600" dirty="0" err="1" smtClean="0">
                <a:solidFill>
                  <a:schemeClr val="bg1"/>
                </a:solidFill>
                <a:latin typeface="+mn-ea"/>
              </a:rPr>
              <a:t>레시피를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 전문적으로 등록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조회 할 수 있는 웹 프로그램 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2276872"/>
            <a:ext cx="87849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이용자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모든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이용자는 등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급에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따라 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관리되며</a:t>
            </a:r>
            <a:r>
              <a:rPr lang="en-US" altLang="ko-KR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dirty="0" err="1" smtClean="0">
                <a:solidFill>
                  <a:srgbClr val="464646"/>
                </a:solidFill>
                <a:latin typeface="+mn-ea"/>
              </a:rPr>
              <a:t>레시피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 검색 및 등록</a:t>
            </a:r>
            <a:r>
              <a:rPr lang="en-US" altLang="ko-KR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 err="1" smtClean="0">
                <a:solidFill>
                  <a:srgbClr val="464646"/>
                </a:solidFill>
                <a:latin typeface="+mn-ea"/>
              </a:rPr>
              <a:t>즐겨찾기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 등의 기능을 이용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가능</a:t>
            </a:r>
            <a:r>
              <a:rPr lang="en-US" altLang="ko-KR" dirty="0" smtClean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ko-KR" altLang="en-US" dirty="0">
              <a:solidFill>
                <a:srgbClr val="46464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관리자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각종 </a:t>
            </a:r>
            <a:r>
              <a:rPr lang="ko-KR" altLang="en-US" dirty="0" err="1" smtClean="0">
                <a:solidFill>
                  <a:srgbClr val="464646"/>
                </a:solidFill>
                <a:latin typeface="+mn-ea"/>
              </a:rPr>
              <a:t>레시피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 게시판</a:t>
            </a:r>
            <a:r>
              <a:rPr lang="en-US" altLang="ko-KR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문의 게시판의 조회 및 관리</a:t>
            </a:r>
            <a:r>
              <a:rPr lang="en-US" altLang="ko-KR" dirty="0" smtClean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회원 목록을 통한 효율적인 회원 관리 가능</a:t>
            </a:r>
            <a:r>
              <a:rPr lang="en-US" altLang="ko-KR" dirty="0" smtClean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공지사항 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</a:rPr>
              <a:t>관리</a:t>
            </a:r>
            <a:endParaRPr lang="en-US" altLang="ko-KR" dirty="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ko-KR" altLang="en-US" dirty="0">
              <a:solidFill>
                <a:srgbClr val="46464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665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31740" y="4437112"/>
            <a:ext cx="4680520" cy="161960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smtClean="0"/>
              <a:t>경청해 주셔서</a:t>
            </a:r>
            <a:endParaRPr lang="en-US" altLang="ko-KR" sz="4000" b="1" dirty="0" smtClean="0"/>
          </a:p>
          <a:p>
            <a:r>
              <a:rPr lang="ko-KR" altLang="en-US" sz="4000" b="1" dirty="0" smtClean="0"/>
              <a:t>감사합니다</a:t>
            </a:r>
            <a:r>
              <a:rPr lang="en-US" altLang="ko-KR" sz="1800" b="1" dirty="0" smtClean="0"/>
              <a:t>.</a:t>
            </a:r>
            <a:endParaRPr lang="en-US" altLang="ko-KR" sz="1800" b="1" dirty="0"/>
          </a:p>
        </p:txBody>
      </p:sp>
      <p:pic>
        <p:nvPicPr>
          <p:cNvPr id="1026" name="Picture 2" descr="D:\mega_IT\source\7_jQuery\holocook\WebContent\img\HoloCo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916832"/>
            <a:ext cx="1934344" cy="19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42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5618038"/>
            <a:ext cx="9252520" cy="1239962"/>
          </a:xfrm>
          <a:prstGeom prst="rect">
            <a:avLst/>
          </a:prstGeom>
          <a:solidFill>
            <a:srgbClr val="2B3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59500" y="657267"/>
            <a:ext cx="8080500" cy="467477"/>
          </a:xfrm>
        </p:spPr>
        <p:txBody>
          <a:bodyPr/>
          <a:lstStyle/>
          <a:p>
            <a:pPr algn="l"/>
            <a:r>
              <a:rPr lang="en-US" altLang="ko-KR" sz="1800" b="1" dirty="0" smtClean="0"/>
              <a:t>1. </a:t>
            </a:r>
            <a:r>
              <a:rPr lang="ko-KR" altLang="en-US" sz="1800" b="1" dirty="0" smtClean="0"/>
              <a:t>주제 및 목적</a:t>
            </a:r>
            <a:endParaRPr lang="ko-KR" altLang="en-US" sz="18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4294967295"/>
          </p:nvPr>
        </p:nvSpPr>
        <p:spPr>
          <a:xfrm>
            <a:off x="827584" y="1124744"/>
            <a:ext cx="6906000" cy="1346452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rgbClr val="464646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lang="ko-KR" altLang="en-US" sz="1600" dirty="0" smtClean="0">
                <a:solidFill>
                  <a:srgbClr val="464646"/>
                </a:solidFill>
                <a:latin typeface="맑은 고딕" pitchFamily="50" charset="-127"/>
                <a:ea typeface="맑은 고딕" pitchFamily="50" charset="-127"/>
              </a:rPr>
              <a:t>참조</a:t>
            </a:r>
            <a:endParaRPr lang="en-US" altLang="ko-KR" sz="1600" dirty="0" smtClean="0">
              <a:solidFill>
                <a:srgbClr val="464646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52400" indent="0">
              <a:lnSpc>
                <a:spcPct val="50000"/>
              </a:lnSpc>
              <a:buNone/>
            </a:pPr>
            <a:endParaRPr lang="en-US" altLang="ko-KR" sz="1600" dirty="0" smtClean="0">
              <a:solidFill>
                <a:srgbClr val="464646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52400" indent="0">
              <a:buNone/>
            </a:pPr>
            <a:r>
              <a:rPr lang="ko-KR" altLang="en-US" sz="1600" dirty="0" smtClean="0">
                <a:solidFill>
                  <a:srgbClr val="464646"/>
                </a:solidFill>
                <a:latin typeface="맑은 고딕" pitchFamily="50" charset="-127"/>
                <a:ea typeface="맑은 고딕" pitchFamily="50" charset="-127"/>
              </a:rPr>
              <a:t>각 유명 </a:t>
            </a:r>
            <a:r>
              <a:rPr lang="ko-KR" altLang="en-US" sz="1600" dirty="0" err="1" smtClean="0">
                <a:solidFill>
                  <a:srgbClr val="464646"/>
                </a:solidFill>
                <a:latin typeface="맑은 고딕" pitchFamily="50" charset="-127"/>
                <a:ea typeface="맑은 고딕" pitchFamily="50" charset="-127"/>
              </a:rPr>
              <a:t>레시피</a:t>
            </a:r>
            <a:r>
              <a:rPr lang="ko-KR" altLang="en-US" sz="1600" dirty="0" smtClean="0">
                <a:solidFill>
                  <a:srgbClr val="464646"/>
                </a:solidFill>
                <a:latin typeface="맑은 고딕" pitchFamily="50" charset="-127"/>
                <a:ea typeface="맑은 고딕" pitchFamily="50" charset="-127"/>
              </a:rPr>
              <a:t> 사이트 참조</a:t>
            </a:r>
            <a:r>
              <a:rPr lang="en-US" altLang="ko-KR" sz="1600" dirty="0" smtClean="0">
                <a:solidFill>
                  <a:srgbClr val="464646"/>
                </a:solidFill>
                <a:latin typeface="맑은 고딕" pitchFamily="50" charset="-127"/>
                <a:ea typeface="맑은 고딕" pitchFamily="50" charset="-127"/>
              </a:rPr>
              <a:t>, 1</a:t>
            </a:r>
            <a:r>
              <a:rPr lang="ko-KR" altLang="en-US" sz="1600" dirty="0" smtClean="0">
                <a:solidFill>
                  <a:srgbClr val="464646"/>
                </a:solidFill>
                <a:latin typeface="맑은 고딕" pitchFamily="50" charset="-127"/>
                <a:ea typeface="맑은 고딕" pitchFamily="50" charset="-127"/>
              </a:rPr>
              <a:t>가구 요리에 중점</a:t>
            </a:r>
            <a:endParaRPr lang="en-US" altLang="ko-KR" sz="1600" dirty="0">
              <a:solidFill>
                <a:srgbClr val="464646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4864"/>
            <a:ext cx="4680000" cy="2520000"/>
          </a:xfrm>
          <a:prstGeom prst="rect">
            <a:avLst/>
          </a:prstGeom>
        </p:spPr>
      </p:pic>
      <p:pic>
        <p:nvPicPr>
          <p:cNvPr id="2" name="그림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0" y="2852936"/>
            <a:ext cx="4680000" cy="25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7919" y="5707076"/>
            <a:ext cx="4296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 smtClean="0">
                <a:solidFill>
                  <a:schemeClr val="bg1"/>
                </a:solidFill>
                <a:latin typeface="+mn-ea"/>
              </a:rPr>
              <a:t>Holo</a:t>
            </a:r>
            <a:r>
              <a:rPr lang="en-US" altLang="ko-KR" sz="4000" b="1" dirty="0" smtClean="0">
                <a:solidFill>
                  <a:schemeClr val="bg1"/>
                </a:solidFill>
                <a:latin typeface="+mn-ea"/>
              </a:rPr>
              <a:t> Cook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(1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n-ea"/>
              </a:rPr>
              <a:t>인가구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n-ea"/>
              </a:rPr>
              <a:t>레시피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 검색 사이트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88" y="5718715"/>
            <a:ext cx="960215" cy="9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2. </a:t>
            </a:r>
            <a:r>
              <a:rPr lang="ko-KR" altLang="en-US" sz="1800" b="1" dirty="0" smtClean="0"/>
              <a:t>개발환경 </a:t>
            </a:r>
            <a:r>
              <a:rPr lang="en-US" altLang="ko-KR" sz="1800" b="1" dirty="0" smtClean="0"/>
              <a:t>(Resources)</a:t>
            </a:r>
            <a:endParaRPr lang="ko-KR" altLang="en-US" sz="1800" b="1" dirty="0"/>
          </a:p>
        </p:txBody>
      </p:sp>
      <p:grpSp>
        <p:nvGrpSpPr>
          <p:cNvPr id="3" name="그룹 19"/>
          <p:cNvGrpSpPr>
            <a:grpSpLocks/>
          </p:cNvGrpSpPr>
          <p:nvPr/>
        </p:nvGrpSpPr>
        <p:grpSpPr bwMode="auto">
          <a:xfrm>
            <a:off x="966294" y="1772816"/>
            <a:ext cx="7345363" cy="32385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4" name="직사각형 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rgbClr val="2B3F6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Windows 7 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Professional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K</a:t>
              </a:r>
            </a:p>
          </p:txBody>
        </p:sp>
      </p:grpSp>
      <p:grpSp>
        <p:nvGrpSpPr>
          <p:cNvPr id="6" name="그룹 20"/>
          <p:cNvGrpSpPr>
            <a:grpSpLocks/>
          </p:cNvGrpSpPr>
          <p:nvPr/>
        </p:nvGrpSpPr>
        <p:grpSpPr bwMode="auto">
          <a:xfrm>
            <a:off x="966294" y="2196679"/>
            <a:ext cx="7345363" cy="32385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7" name="직사각형 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rgbClr val="2B3F6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Apache Tomcat 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9.0.31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963116" y="2621731"/>
            <a:ext cx="7346950" cy="32385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10" name="직사각형 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rgbClr val="2B3F6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2" name="그룹 22"/>
          <p:cNvGrpSpPr>
            <a:grpSpLocks/>
          </p:cNvGrpSpPr>
          <p:nvPr/>
        </p:nvGrpSpPr>
        <p:grpSpPr bwMode="auto">
          <a:xfrm>
            <a:off x="952004" y="3045594"/>
            <a:ext cx="7345362" cy="325041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13" name="직사각형 1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rgbClr val="2B3F6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5" name="그룹 24"/>
          <p:cNvGrpSpPr>
            <a:grpSpLocks/>
          </p:cNvGrpSpPr>
          <p:nvPr/>
        </p:nvGrpSpPr>
        <p:grpSpPr bwMode="auto">
          <a:xfrm>
            <a:off x="952004" y="3895700"/>
            <a:ext cx="7345362" cy="32385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16" name="직사각형 1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rgbClr val="2B3F6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8" name="그룹 23"/>
          <p:cNvGrpSpPr>
            <a:grpSpLocks/>
          </p:cNvGrpSpPr>
          <p:nvPr/>
        </p:nvGrpSpPr>
        <p:grpSpPr bwMode="auto">
          <a:xfrm>
            <a:off x="952007" y="3470647"/>
            <a:ext cx="7345363" cy="32385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19" name="직사각형 1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rgbClr val="2B3F6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MVC model </a:t>
              </a: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(model 2)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21" name="그룹 26"/>
          <p:cNvGrpSpPr>
            <a:grpSpLocks/>
          </p:cNvGrpSpPr>
          <p:nvPr/>
        </p:nvGrpSpPr>
        <p:grpSpPr bwMode="auto">
          <a:xfrm>
            <a:off x="952004" y="4744617"/>
            <a:ext cx="7364412" cy="430577"/>
            <a:chOff x="827088" y="5229201"/>
            <a:chExt cx="7364600" cy="345322"/>
          </a:xfrm>
          <a:solidFill>
            <a:srgbClr val="CDC1B6"/>
          </a:solidFill>
        </p:grpSpPr>
        <p:sp>
          <p:nvSpPr>
            <p:cNvPr id="22" name="직사각형 21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JavaScript 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jquery-3.4.1,   jquery-ui-1.12.1,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cos-26Dec2008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rgbClr val="2B3F6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952004" y="4319563"/>
            <a:ext cx="7345362" cy="325041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25" name="직사각형 2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rgbClr val="2B3F6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Eclipse IDE for Enterprise Java 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Developers, </a:t>
              </a:r>
              <a:r>
                <a:rPr kumimoji="0" lang="en-US" altLang="ko-KR" sz="1200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26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3. </a:t>
            </a:r>
            <a:r>
              <a:rPr lang="ko-KR" altLang="en-US" sz="1800" b="1" dirty="0" smtClean="0"/>
              <a:t>작업분할 구조도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사용자 모드 측 </a:t>
            </a:r>
            <a:r>
              <a:rPr lang="en-US" altLang="ko-KR" sz="1800" b="1" dirty="0" smtClean="0"/>
              <a:t>WBS)</a:t>
            </a:r>
            <a:endParaRPr lang="ko-KR" altLang="en-US" sz="1800" b="1" dirty="0"/>
          </a:p>
        </p:txBody>
      </p:sp>
      <p:sp>
        <p:nvSpPr>
          <p:cNvPr id="3" name="타원 2"/>
          <p:cNvSpPr/>
          <p:nvPr/>
        </p:nvSpPr>
        <p:spPr>
          <a:xfrm>
            <a:off x="5209408" y="1229310"/>
            <a:ext cx="108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Login/out</a:t>
            </a:r>
            <a:endParaRPr lang="ko-KR" altLang="en-US" sz="1400" b="1" dirty="0"/>
          </a:p>
        </p:txBody>
      </p:sp>
      <p:sp>
        <p:nvSpPr>
          <p:cNvPr id="7" name="타원 6"/>
          <p:cNvSpPr/>
          <p:nvPr/>
        </p:nvSpPr>
        <p:spPr>
          <a:xfrm>
            <a:off x="3884217" y="2146178"/>
            <a:ext cx="108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8" name="타원 7"/>
          <p:cNvSpPr/>
          <p:nvPr/>
        </p:nvSpPr>
        <p:spPr>
          <a:xfrm>
            <a:off x="7840314" y="2146178"/>
            <a:ext cx="1080000" cy="360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admin</a:t>
            </a:r>
            <a:endParaRPr lang="ko-KR" altLang="en-US" sz="1400" b="1" dirty="0"/>
          </a:p>
        </p:txBody>
      </p:sp>
      <p:sp>
        <p:nvSpPr>
          <p:cNvPr id="9" name="타원 8"/>
          <p:cNvSpPr/>
          <p:nvPr/>
        </p:nvSpPr>
        <p:spPr>
          <a:xfrm>
            <a:off x="562565" y="3149336"/>
            <a:ext cx="1080000" cy="5688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회원관리</a:t>
            </a:r>
            <a:endParaRPr lang="ko-KR" altLang="en-US" sz="1100" b="1" dirty="0"/>
          </a:p>
        </p:txBody>
      </p:sp>
      <p:sp>
        <p:nvSpPr>
          <p:cNvPr id="16" name="타원 15"/>
          <p:cNvSpPr/>
          <p:nvPr/>
        </p:nvSpPr>
        <p:spPr>
          <a:xfrm>
            <a:off x="3044125" y="3149336"/>
            <a:ext cx="1152128" cy="56971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/>
              <a:t>레시피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게시판</a:t>
            </a:r>
            <a:endParaRPr lang="ko-KR" altLang="en-US" sz="1100" b="1" dirty="0"/>
          </a:p>
        </p:txBody>
      </p:sp>
      <p:grpSp>
        <p:nvGrpSpPr>
          <p:cNvPr id="43" name="그룹 42"/>
          <p:cNvGrpSpPr/>
          <p:nvPr/>
        </p:nvGrpSpPr>
        <p:grpSpPr>
          <a:xfrm>
            <a:off x="299096" y="4177444"/>
            <a:ext cx="1608424" cy="724290"/>
            <a:chOff x="299464" y="4882026"/>
            <a:chExt cx="1608424" cy="724290"/>
          </a:xfrm>
        </p:grpSpPr>
        <p:sp>
          <p:nvSpPr>
            <p:cNvPr id="27" name="직사각형 26"/>
            <p:cNvSpPr/>
            <p:nvPr/>
          </p:nvSpPr>
          <p:spPr>
            <a:xfrm>
              <a:off x="299464" y="488202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/>
                <a:t>회원가입</a:t>
              </a:r>
              <a:endParaRPr lang="ko-KR" altLang="en-US" sz="10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50537" y="488623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회원수정</a:t>
              </a:r>
              <a:endParaRPr lang="ko-KR" altLang="en-US" sz="10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03832" y="488623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내</a:t>
              </a:r>
              <a:r>
                <a:rPr lang="ko-KR" altLang="en-US" sz="1000" dirty="0" err="1" smtClean="0"/>
                <a:t>글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목</a:t>
              </a:r>
              <a:r>
                <a:rPr lang="ko-KR" altLang="en-US" sz="1000" dirty="0"/>
                <a:t>록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527669" y="4172418"/>
            <a:ext cx="2148576" cy="725106"/>
            <a:chOff x="2831592" y="4944157"/>
            <a:chExt cx="2148576" cy="725106"/>
          </a:xfrm>
        </p:grpSpPr>
        <p:sp>
          <p:nvSpPr>
            <p:cNvPr id="31" name="직사각형 30"/>
            <p:cNvSpPr/>
            <p:nvPr/>
          </p:nvSpPr>
          <p:spPr>
            <a:xfrm>
              <a:off x="2831592" y="4946951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글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작성</a:t>
              </a:r>
              <a:endParaRPr lang="en-US" altLang="ko-KR" sz="1000" dirty="0" smtClean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24112" y="4949183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글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수</a:t>
              </a:r>
              <a:r>
                <a:rPr lang="ko-KR" altLang="en-US" sz="1000" dirty="0"/>
                <a:t>정</a:t>
              </a:r>
              <a:endParaRPr lang="en-US" altLang="ko-KR" sz="1000" dirty="0" smtClean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76112" y="4944157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글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삭</a:t>
              </a:r>
              <a:r>
                <a:rPr lang="ko-KR" altLang="en-US" sz="1000" dirty="0"/>
                <a:t>제</a:t>
              </a:r>
              <a:endParaRPr lang="en-US" altLang="ko-KR" sz="1000" dirty="0" smtClean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375375" y="4949183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글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열람</a:t>
              </a:r>
              <a:endParaRPr lang="en-US" altLang="ko-KR" sz="1000" dirty="0" smtClean="0"/>
            </a:p>
          </p:txBody>
        </p:sp>
      </p:grpSp>
      <p:sp>
        <p:nvSpPr>
          <p:cNvPr id="37" name="타원 36"/>
          <p:cNvSpPr/>
          <p:nvPr/>
        </p:nvSpPr>
        <p:spPr>
          <a:xfrm>
            <a:off x="5209408" y="3148420"/>
            <a:ext cx="1152128" cy="56971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/>
              <a:t>쉐프랭</a:t>
            </a:r>
            <a:r>
              <a:rPr lang="ko-KR" altLang="en-US" sz="1100" b="1"/>
              <a:t>킹</a:t>
            </a:r>
            <a:endParaRPr lang="ko-KR" altLang="en-US" sz="1100" b="1" dirty="0"/>
          </a:p>
        </p:txBody>
      </p:sp>
      <p:sp>
        <p:nvSpPr>
          <p:cNvPr id="38" name="직사각형 37"/>
          <p:cNvSpPr/>
          <p:nvPr/>
        </p:nvSpPr>
        <p:spPr>
          <a:xfrm>
            <a:off x="5531984" y="4170314"/>
            <a:ext cx="504056" cy="72008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쉐프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열</a:t>
            </a:r>
            <a:r>
              <a:rPr lang="ko-KR" altLang="en-US" sz="1000" dirty="0"/>
              <a:t>람</a:t>
            </a:r>
            <a:endParaRPr lang="en-US" altLang="ko-KR" sz="1000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5533444" y="5229200"/>
            <a:ext cx="504056" cy="72008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레시피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열</a:t>
            </a:r>
            <a:r>
              <a:rPr lang="ko-KR" altLang="en-US" sz="1000" dirty="0"/>
              <a:t>람</a:t>
            </a:r>
            <a:endParaRPr lang="en-US" altLang="ko-KR" sz="1000" dirty="0" smtClean="0"/>
          </a:p>
        </p:txBody>
      </p:sp>
      <p:sp>
        <p:nvSpPr>
          <p:cNvPr id="40" name="타원 39"/>
          <p:cNvSpPr/>
          <p:nvPr/>
        </p:nvSpPr>
        <p:spPr>
          <a:xfrm>
            <a:off x="7028089" y="3149336"/>
            <a:ext cx="1152128" cy="56971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고객센터</a:t>
            </a:r>
            <a:endParaRPr lang="ko-KR" altLang="en-US" sz="1100" b="1" dirty="0"/>
          </a:p>
        </p:txBody>
      </p:sp>
      <p:grpSp>
        <p:nvGrpSpPr>
          <p:cNvPr id="45" name="그룹 44"/>
          <p:cNvGrpSpPr/>
          <p:nvPr/>
        </p:nvGrpSpPr>
        <p:grpSpPr>
          <a:xfrm>
            <a:off x="7046265" y="4170314"/>
            <a:ext cx="1056240" cy="727210"/>
            <a:chOff x="6992695" y="4882026"/>
            <a:chExt cx="1056240" cy="727210"/>
          </a:xfrm>
        </p:grpSpPr>
        <p:sp>
          <p:nvSpPr>
            <p:cNvPr id="41" name="직사각형 40"/>
            <p:cNvSpPr/>
            <p:nvPr/>
          </p:nvSpPr>
          <p:spPr>
            <a:xfrm>
              <a:off x="6992695" y="488915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공지사항</a:t>
              </a:r>
              <a:endParaRPr lang="en-US" altLang="ko-KR" sz="1000" dirty="0" smtClean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544879" y="488202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문의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게시</a:t>
              </a:r>
              <a:r>
                <a:rPr lang="ko-KR" altLang="en-US" sz="1000" dirty="0"/>
                <a:t>판</a:t>
              </a:r>
              <a:endParaRPr lang="en-US" altLang="ko-KR" sz="1000" dirty="0" smtClean="0"/>
            </a:p>
          </p:txBody>
        </p:sp>
      </p:grpSp>
      <p:cxnSp>
        <p:nvCxnSpPr>
          <p:cNvPr id="48" name="꺾인 연결선 47"/>
          <p:cNvCxnSpPr>
            <a:stCxn id="7" idx="0"/>
            <a:endCxn id="3" idx="4"/>
          </p:cNvCxnSpPr>
          <p:nvPr/>
        </p:nvCxnSpPr>
        <p:spPr>
          <a:xfrm rot="5400000" flipH="1" flipV="1">
            <a:off x="4808378" y="1205149"/>
            <a:ext cx="556868" cy="13251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8" idx="0"/>
            <a:endCxn id="3" idx="4"/>
          </p:cNvCxnSpPr>
          <p:nvPr/>
        </p:nvCxnSpPr>
        <p:spPr>
          <a:xfrm rot="16200000" flipV="1">
            <a:off x="6786427" y="552291"/>
            <a:ext cx="556868" cy="26309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6" idx="0"/>
            <a:endCxn id="7" idx="4"/>
          </p:cNvCxnSpPr>
          <p:nvPr/>
        </p:nvCxnSpPr>
        <p:spPr>
          <a:xfrm rot="5400000" flipH="1" flipV="1">
            <a:off x="3700624" y="2425743"/>
            <a:ext cx="643158" cy="8040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9" idx="0"/>
            <a:endCxn id="7" idx="4"/>
          </p:cNvCxnSpPr>
          <p:nvPr/>
        </p:nvCxnSpPr>
        <p:spPr>
          <a:xfrm rot="5400000" flipH="1" flipV="1">
            <a:off x="2441812" y="1166931"/>
            <a:ext cx="643158" cy="33216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7" idx="0"/>
            <a:endCxn id="7" idx="4"/>
          </p:cNvCxnSpPr>
          <p:nvPr/>
        </p:nvCxnSpPr>
        <p:spPr>
          <a:xfrm rot="16200000" flipV="1">
            <a:off x="4783724" y="2146671"/>
            <a:ext cx="642242" cy="13612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40" idx="0"/>
            <a:endCxn id="7" idx="4"/>
          </p:cNvCxnSpPr>
          <p:nvPr/>
        </p:nvCxnSpPr>
        <p:spPr>
          <a:xfrm rot="16200000" flipV="1">
            <a:off x="5692606" y="1237789"/>
            <a:ext cx="643158" cy="31799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27" idx="0"/>
            <a:endCxn id="9" idx="4"/>
          </p:cNvCxnSpPr>
          <p:nvPr/>
        </p:nvCxnSpPr>
        <p:spPr>
          <a:xfrm rot="5400000" flipH="1" flipV="1">
            <a:off x="597190" y="3672070"/>
            <a:ext cx="459308" cy="5514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30" idx="0"/>
            <a:endCxn id="9" idx="4"/>
          </p:cNvCxnSpPr>
          <p:nvPr/>
        </p:nvCxnSpPr>
        <p:spPr>
          <a:xfrm rot="16200000" flipV="1">
            <a:off x="1147270" y="3673431"/>
            <a:ext cx="463518" cy="5529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29" idx="0"/>
            <a:endCxn id="9" idx="4"/>
          </p:cNvCxnSpPr>
          <p:nvPr/>
        </p:nvCxnSpPr>
        <p:spPr>
          <a:xfrm rot="5400000" flipH="1" flipV="1">
            <a:off x="870622" y="3949711"/>
            <a:ext cx="463518" cy="3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31" idx="0"/>
            <a:endCxn id="16" idx="4"/>
          </p:cNvCxnSpPr>
          <p:nvPr/>
        </p:nvCxnSpPr>
        <p:spPr>
          <a:xfrm rot="5400000" flipH="1" flipV="1">
            <a:off x="2971863" y="3526886"/>
            <a:ext cx="456160" cy="8404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34" idx="0"/>
            <a:endCxn id="16" idx="4"/>
          </p:cNvCxnSpPr>
          <p:nvPr/>
        </p:nvCxnSpPr>
        <p:spPr>
          <a:xfrm rot="5400000" flipH="1" flipV="1">
            <a:off x="3242638" y="3799894"/>
            <a:ext cx="458392" cy="2967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32" idx="0"/>
            <a:endCxn id="16" idx="4"/>
          </p:cNvCxnSpPr>
          <p:nvPr/>
        </p:nvCxnSpPr>
        <p:spPr>
          <a:xfrm rot="16200000" flipV="1">
            <a:off x="3517007" y="3822234"/>
            <a:ext cx="458392" cy="2520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33" idx="0"/>
            <a:endCxn id="16" idx="4"/>
          </p:cNvCxnSpPr>
          <p:nvPr/>
        </p:nvCxnSpPr>
        <p:spPr>
          <a:xfrm rot="16200000" flipV="1">
            <a:off x="3795520" y="3543721"/>
            <a:ext cx="453366" cy="8040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35" idx="0"/>
            <a:endCxn id="34" idx="2"/>
          </p:cNvCxnSpPr>
          <p:nvPr/>
        </p:nvCxnSpPr>
        <p:spPr>
          <a:xfrm rot="5400000" flipH="1" flipV="1">
            <a:off x="2884395" y="4790115"/>
            <a:ext cx="331676" cy="5464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36" idx="0"/>
            <a:endCxn id="34" idx="2"/>
          </p:cNvCxnSpPr>
          <p:nvPr/>
        </p:nvCxnSpPr>
        <p:spPr>
          <a:xfrm rot="16200000" flipV="1">
            <a:off x="3159501" y="5061503"/>
            <a:ext cx="331676" cy="371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8" idx="0"/>
            <a:endCxn id="37" idx="4"/>
          </p:cNvCxnSpPr>
          <p:nvPr/>
        </p:nvCxnSpPr>
        <p:spPr>
          <a:xfrm rot="5400000" flipH="1" flipV="1">
            <a:off x="5558653" y="3943495"/>
            <a:ext cx="452178" cy="14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39" idx="0"/>
            <a:endCxn id="38" idx="2"/>
          </p:cNvCxnSpPr>
          <p:nvPr/>
        </p:nvCxnSpPr>
        <p:spPr>
          <a:xfrm rot="16200000" flipV="1">
            <a:off x="5615339" y="5059067"/>
            <a:ext cx="338806" cy="14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41" idx="0"/>
            <a:endCxn id="40" idx="4"/>
          </p:cNvCxnSpPr>
          <p:nvPr/>
        </p:nvCxnSpPr>
        <p:spPr>
          <a:xfrm rot="5400000" flipH="1" flipV="1">
            <a:off x="7222027" y="3795318"/>
            <a:ext cx="458392" cy="3058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42" idx="0"/>
            <a:endCxn id="40" idx="4"/>
          </p:cNvCxnSpPr>
          <p:nvPr/>
        </p:nvCxnSpPr>
        <p:spPr>
          <a:xfrm rot="16200000" flipV="1">
            <a:off x="7501684" y="3821521"/>
            <a:ext cx="451262" cy="2463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524958" y="5229200"/>
            <a:ext cx="1592582" cy="720080"/>
            <a:chOff x="2796346" y="5229200"/>
            <a:chExt cx="1592582" cy="720080"/>
          </a:xfrm>
        </p:grpSpPr>
        <p:grpSp>
          <p:nvGrpSpPr>
            <p:cNvPr id="46" name="그룹 45"/>
            <p:cNvGrpSpPr/>
            <p:nvPr/>
          </p:nvGrpSpPr>
          <p:grpSpPr>
            <a:xfrm>
              <a:off x="2796346" y="5229200"/>
              <a:ext cx="1054267" cy="720080"/>
              <a:chOff x="3097901" y="6027071"/>
              <a:chExt cx="1054267" cy="720080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097901" y="6027071"/>
                <a:ext cx="504056" cy="72008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 smtClean="0"/>
                  <a:t>답글</a:t>
                </a:r>
                <a:endParaRPr lang="en-US" altLang="ko-KR" sz="1000" dirty="0" smtClean="0"/>
              </a:p>
              <a:p>
                <a:pPr algn="ctr"/>
                <a:r>
                  <a:rPr lang="ko-KR" altLang="en-US" sz="1000" dirty="0" smtClean="0"/>
                  <a:t>작</a:t>
                </a:r>
                <a:r>
                  <a:rPr lang="ko-KR" altLang="en-US" sz="1000" dirty="0"/>
                  <a:t>성</a:t>
                </a:r>
                <a:endParaRPr lang="en-US" altLang="ko-KR" sz="1000" dirty="0" smtClean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648112" y="6027071"/>
                <a:ext cx="504056" cy="72008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like</a:t>
                </a: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3884872" y="5229200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즐겨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찾</a:t>
              </a:r>
              <a:r>
                <a:rPr lang="ko-KR" altLang="en-US" sz="1000" dirty="0"/>
                <a:t>기</a:t>
              </a:r>
              <a:endParaRPr lang="en-US" altLang="ko-KR" sz="1000" dirty="0" smtClean="0"/>
            </a:p>
          </p:txBody>
        </p:sp>
      </p:grpSp>
      <p:cxnSp>
        <p:nvCxnSpPr>
          <p:cNvPr id="6" name="꺾인 연결선 5"/>
          <p:cNvCxnSpPr>
            <a:stCxn id="47" idx="0"/>
            <a:endCxn id="34" idx="2"/>
          </p:cNvCxnSpPr>
          <p:nvPr/>
        </p:nvCxnSpPr>
        <p:spPr>
          <a:xfrm rot="16200000" flipV="1">
            <a:off x="3428658" y="4792346"/>
            <a:ext cx="331676" cy="5420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9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3. </a:t>
            </a:r>
            <a:r>
              <a:rPr lang="ko-KR" altLang="en-US" sz="1800" b="1" dirty="0" smtClean="0"/>
              <a:t>작업분할 구조도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사용자 모드 측 </a:t>
            </a:r>
            <a:r>
              <a:rPr lang="en-US" altLang="ko-KR" sz="1800" b="1" dirty="0" smtClean="0"/>
              <a:t>WBS)</a:t>
            </a:r>
            <a:endParaRPr lang="ko-KR" altLang="en-US" sz="1800" b="1" dirty="0"/>
          </a:p>
        </p:txBody>
      </p:sp>
      <p:sp>
        <p:nvSpPr>
          <p:cNvPr id="3" name="타원 2"/>
          <p:cNvSpPr/>
          <p:nvPr/>
        </p:nvSpPr>
        <p:spPr>
          <a:xfrm>
            <a:off x="2718051" y="1229310"/>
            <a:ext cx="108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Login/out</a:t>
            </a:r>
            <a:endParaRPr lang="ko-KR" altLang="en-US" sz="1400" b="1" dirty="0"/>
          </a:p>
        </p:txBody>
      </p:sp>
      <p:sp>
        <p:nvSpPr>
          <p:cNvPr id="4" name="타원 3"/>
          <p:cNvSpPr/>
          <p:nvPr/>
        </p:nvSpPr>
        <p:spPr>
          <a:xfrm>
            <a:off x="3852253" y="2146178"/>
            <a:ext cx="108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admin</a:t>
            </a:r>
            <a:endParaRPr lang="ko-KR" altLang="en-US" sz="1400" b="1" dirty="0"/>
          </a:p>
        </p:txBody>
      </p:sp>
      <p:sp>
        <p:nvSpPr>
          <p:cNvPr id="5" name="타원 4"/>
          <p:cNvSpPr/>
          <p:nvPr/>
        </p:nvSpPr>
        <p:spPr>
          <a:xfrm>
            <a:off x="101443" y="2146178"/>
            <a:ext cx="1080000" cy="360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타원 5"/>
          <p:cNvSpPr/>
          <p:nvPr/>
        </p:nvSpPr>
        <p:spPr>
          <a:xfrm>
            <a:off x="562565" y="3149336"/>
            <a:ext cx="1080000" cy="5688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회원관리</a:t>
            </a:r>
            <a:endParaRPr lang="ko-KR" altLang="en-US" sz="1100" b="1" dirty="0"/>
          </a:p>
        </p:txBody>
      </p:sp>
      <p:sp>
        <p:nvSpPr>
          <p:cNvPr id="7" name="타원 6"/>
          <p:cNvSpPr/>
          <p:nvPr/>
        </p:nvSpPr>
        <p:spPr>
          <a:xfrm>
            <a:off x="2483768" y="3149336"/>
            <a:ext cx="1152128" cy="56971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/>
              <a:t>레시피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게시판</a:t>
            </a:r>
            <a:endParaRPr lang="ko-KR" altLang="en-US" sz="11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299096" y="4177444"/>
            <a:ext cx="1608424" cy="724290"/>
            <a:chOff x="299464" y="4882026"/>
            <a:chExt cx="1608424" cy="724290"/>
          </a:xfrm>
        </p:grpSpPr>
        <p:sp>
          <p:nvSpPr>
            <p:cNvPr id="9" name="직사각형 8"/>
            <p:cNvSpPr/>
            <p:nvPr/>
          </p:nvSpPr>
          <p:spPr>
            <a:xfrm>
              <a:off x="299464" y="488202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회원목</a:t>
              </a:r>
              <a:r>
                <a:rPr lang="ko-KR" altLang="en-US" sz="1000" dirty="0"/>
                <a:t>록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50537" y="488623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작성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이력열람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03832" y="488623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회원정지</a:t>
              </a:r>
              <a:endParaRPr lang="ko-KR" altLang="en-US" sz="10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35387" y="4172418"/>
            <a:ext cx="1052609" cy="725106"/>
            <a:chOff x="3927559" y="4944157"/>
            <a:chExt cx="1052609" cy="725106"/>
          </a:xfrm>
        </p:grpSpPr>
        <p:sp>
          <p:nvSpPr>
            <p:cNvPr id="15" name="직사각형 14"/>
            <p:cNvSpPr/>
            <p:nvPr/>
          </p:nvSpPr>
          <p:spPr>
            <a:xfrm>
              <a:off x="4476112" y="4944157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글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삭</a:t>
              </a:r>
              <a:r>
                <a:rPr lang="ko-KR" altLang="en-US" sz="1000" dirty="0"/>
                <a:t>제</a:t>
              </a:r>
              <a:endParaRPr lang="en-US" altLang="ko-KR" sz="1000" dirty="0" smtClean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27559" y="4949183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글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열람</a:t>
              </a:r>
              <a:endParaRPr lang="en-US" altLang="ko-KR" sz="1000" dirty="0" smtClean="0"/>
            </a:p>
          </p:txBody>
        </p:sp>
      </p:grpSp>
      <p:sp>
        <p:nvSpPr>
          <p:cNvPr id="20" name="타원 19"/>
          <p:cNvSpPr/>
          <p:nvPr/>
        </p:nvSpPr>
        <p:spPr>
          <a:xfrm>
            <a:off x="4440016" y="3148420"/>
            <a:ext cx="1152128" cy="56971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/>
              <a:t>쉐프랭</a:t>
            </a:r>
            <a:r>
              <a:rPr lang="ko-KR" altLang="en-US" sz="1100" b="1"/>
              <a:t>킹</a:t>
            </a:r>
            <a:endParaRPr lang="ko-KR" altLang="en-US" sz="1100" b="1" dirty="0"/>
          </a:p>
        </p:txBody>
      </p:sp>
      <p:sp>
        <p:nvSpPr>
          <p:cNvPr id="21" name="직사각형 20"/>
          <p:cNvSpPr/>
          <p:nvPr/>
        </p:nvSpPr>
        <p:spPr>
          <a:xfrm>
            <a:off x="4762592" y="4170314"/>
            <a:ext cx="504056" cy="72008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쉐프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열</a:t>
            </a:r>
            <a:r>
              <a:rPr lang="ko-KR" altLang="en-US" sz="1000" dirty="0"/>
              <a:t>람</a:t>
            </a:r>
            <a:endParaRPr lang="en-US" altLang="ko-KR" sz="10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4764052" y="5229200"/>
            <a:ext cx="504056" cy="72008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레시피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열</a:t>
            </a:r>
            <a:r>
              <a:rPr lang="ko-KR" altLang="en-US" sz="1000" dirty="0"/>
              <a:t>람</a:t>
            </a:r>
            <a:endParaRPr lang="en-US" altLang="ko-KR" sz="1000" dirty="0" smtClean="0"/>
          </a:p>
        </p:txBody>
      </p:sp>
      <p:sp>
        <p:nvSpPr>
          <p:cNvPr id="23" name="타원 22"/>
          <p:cNvSpPr/>
          <p:nvPr/>
        </p:nvSpPr>
        <p:spPr>
          <a:xfrm>
            <a:off x="6444208" y="3149336"/>
            <a:ext cx="1152128" cy="56971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고객센터</a:t>
            </a:r>
            <a:endParaRPr lang="ko-KR" altLang="en-US" sz="1100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462384" y="4170314"/>
            <a:ext cx="1056240" cy="727210"/>
            <a:chOff x="6992695" y="4882026"/>
            <a:chExt cx="1056240" cy="727210"/>
          </a:xfrm>
        </p:grpSpPr>
        <p:sp>
          <p:nvSpPr>
            <p:cNvPr id="25" name="직사각형 24"/>
            <p:cNvSpPr/>
            <p:nvPr/>
          </p:nvSpPr>
          <p:spPr>
            <a:xfrm>
              <a:off x="6992695" y="488915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공지사항</a:t>
              </a:r>
              <a:endParaRPr lang="en-US" altLang="ko-KR" sz="1000" dirty="0" smtClean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44879" y="4882026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문의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게시</a:t>
              </a:r>
              <a:r>
                <a:rPr lang="ko-KR" altLang="en-US" sz="1000" dirty="0"/>
                <a:t>판</a:t>
              </a:r>
              <a:endParaRPr lang="en-US" altLang="ko-KR" sz="1000" dirty="0" smtClean="0"/>
            </a:p>
          </p:txBody>
        </p:sp>
      </p:grpSp>
      <p:cxnSp>
        <p:nvCxnSpPr>
          <p:cNvPr id="33" name="꺾인 연결선 32"/>
          <p:cNvCxnSpPr>
            <a:stCxn id="9" idx="0"/>
            <a:endCxn id="6" idx="4"/>
          </p:cNvCxnSpPr>
          <p:nvPr/>
        </p:nvCxnSpPr>
        <p:spPr>
          <a:xfrm rot="5400000" flipH="1" flipV="1">
            <a:off x="597190" y="3672070"/>
            <a:ext cx="459308" cy="5514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1" idx="0"/>
            <a:endCxn id="6" idx="4"/>
          </p:cNvCxnSpPr>
          <p:nvPr/>
        </p:nvCxnSpPr>
        <p:spPr>
          <a:xfrm rot="16200000" flipV="1">
            <a:off x="1147270" y="3673431"/>
            <a:ext cx="463518" cy="5529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0"/>
            <a:endCxn id="6" idx="4"/>
          </p:cNvCxnSpPr>
          <p:nvPr/>
        </p:nvCxnSpPr>
        <p:spPr>
          <a:xfrm rot="5400000" flipH="1" flipV="1">
            <a:off x="870622" y="3949711"/>
            <a:ext cx="463518" cy="3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7" idx="4"/>
          </p:cNvCxnSpPr>
          <p:nvPr/>
        </p:nvCxnSpPr>
        <p:spPr>
          <a:xfrm rot="5400000" flipH="1" flipV="1">
            <a:off x="2694427" y="3812040"/>
            <a:ext cx="458392" cy="27241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endCxn id="7" idx="4"/>
          </p:cNvCxnSpPr>
          <p:nvPr/>
        </p:nvCxnSpPr>
        <p:spPr>
          <a:xfrm rot="16200000" flipV="1">
            <a:off x="2971217" y="3807667"/>
            <a:ext cx="453366" cy="2761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0"/>
            <a:endCxn id="20" idx="4"/>
          </p:cNvCxnSpPr>
          <p:nvPr/>
        </p:nvCxnSpPr>
        <p:spPr>
          <a:xfrm rot="5400000" flipH="1" flipV="1">
            <a:off x="4789261" y="3943495"/>
            <a:ext cx="452178" cy="14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2" idx="0"/>
            <a:endCxn id="21" idx="2"/>
          </p:cNvCxnSpPr>
          <p:nvPr/>
        </p:nvCxnSpPr>
        <p:spPr>
          <a:xfrm rot="16200000" flipV="1">
            <a:off x="4845947" y="5059067"/>
            <a:ext cx="338806" cy="14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endCxn id="23" idx="4"/>
          </p:cNvCxnSpPr>
          <p:nvPr/>
        </p:nvCxnSpPr>
        <p:spPr>
          <a:xfrm rot="5400000" flipH="1" flipV="1">
            <a:off x="6638146" y="3795318"/>
            <a:ext cx="458392" cy="3058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endCxn id="23" idx="4"/>
          </p:cNvCxnSpPr>
          <p:nvPr/>
        </p:nvCxnSpPr>
        <p:spPr>
          <a:xfrm rot="16200000" flipV="1">
            <a:off x="6917803" y="3821521"/>
            <a:ext cx="451262" cy="2463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6740471" y="5203204"/>
            <a:ext cx="1054267" cy="720080"/>
            <a:chOff x="3097901" y="6027071"/>
            <a:chExt cx="1054267" cy="720080"/>
          </a:xfrm>
        </p:grpSpPr>
        <p:sp>
          <p:nvSpPr>
            <p:cNvPr id="47" name="직사각형 46"/>
            <p:cNvSpPr/>
            <p:nvPr/>
          </p:nvSpPr>
          <p:spPr>
            <a:xfrm>
              <a:off x="3097901" y="6027071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/>
                <a:t>답글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작</a:t>
              </a:r>
              <a:r>
                <a:rPr lang="ko-KR" altLang="en-US" sz="1000" dirty="0"/>
                <a:t>성</a:t>
              </a:r>
              <a:endParaRPr lang="en-US" altLang="ko-KR" sz="1000" dirty="0" smtClean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648112" y="6027071"/>
              <a:ext cx="504056" cy="72008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글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삭</a:t>
              </a:r>
              <a:r>
                <a:rPr lang="ko-KR" altLang="en-US" sz="1000" dirty="0"/>
                <a:t>제</a:t>
              </a:r>
              <a:endParaRPr lang="en-US" altLang="ko-KR" sz="1000" dirty="0" smtClean="0"/>
            </a:p>
          </p:txBody>
        </p:sp>
      </p:grpSp>
      <p:cxnSp>
        <p:nvCxnSpPr>
          <p:cNvPr id="49" name="꺾인 연결선 48"/>
          <p:cNvCxnSpPr/>
          <p:nvPr/>
        </p:nvCxnSpPr>
        <p:spPr>
          <a:xfrm rot="5400000" flipH="1" flipV="1">
            <a:off x="6964214" y="4899813"/>
            <a:ext cx="331676" cy="2751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6200000" flipV="1">
            <a:off x="7239320" y="4899813"/>
            <a:ext cx="331676" cy="2751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23" idx="0"/>
            <a:endCxn id="4" idx="4"/>
          </p:cNvCxnSpPr>
          <p:nvPr/>
        </p:nvCxnSpPr>
        <p:spPr>
          <a:xfrm rot="16200000" flipV="1">
            <a:off x="5384684" y="1513747"/>
            <a:ext cx="643158" cy="26280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0" idx="0"/>
            <a:endCxn id="4" idx="4"/>
          </p:cNvCxnSpPr>
          <p:nvPr/>
        </p:nvCxnSpPr>
        <p:spPr>
          <a:xfrm rot="16200000" flipV="1">
            <a:off x="4383046" y="2515385"/>
            <a:ext cx="642242" cy="6238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7" idx="0"/>
            <a:endCxn id="4" idx="4"/>
          </p:cNvCxnSpPr>
          <p:nvPr/>
        </p:nvCxnSpPr>
        <p:spPr>
          <a:xfrm rot="5400000" flipH="1" flipV="1">
            <a:off x="3404463" y="2161547"/>
            <a:ext cx="643158" cy="13324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6" idx="0"/>
            <a:endCxn id="4" idx="4"/>
          </p:cNvCxnSpPr>
          <p:nvPr/>
        </p:nvCxnSpPr>
        <p:spPr>
          <a:xfrm rot="5400000" flipH="1" flipV="1">
            <a:off x="2425830" y="1182913"/>
            <a:ext cx="643158" cy="3289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3" idx="4"/>
            <a:endCxn id="4" idx="0"/>
          </p:cNvCxnSpPr>
          <p:nvPr/>
        </p:nvCxnSpPr>
        <p:spPr>
          <a:xfrm rot="16200000" flipH="1">
            <a:off x="3546718" y="1300643"/>
            <a:ext cx="556868" cy="113420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" idx="0"/>
            <a:endCxn id="3" idx="4"/>
          </p:cNvCxnSpPr>
          <p:nvPr/>
        </p:nvCxnSpPr>
        <p:spPr>
          <a:xfrm rot="5400000" flipH="1" flipV="1">
            <a:off x="1671313" y="559440"/>
            <a:ext cx="556868" cy="261660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2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/>
              <a:t>4. Gantt Chart</a:t>
            </a:r>
            <a:endParaRPr lang="ko-KR" altLang="en-US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87" y="959441"/>
            <a:ext cx="4140345" cy="57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dirty="0" smtClean="0"/>
              <a:t>5. </a:t>
            </a:r>
            <a:r>
              <a:rPr lang="ko-KR" altLang="en-US" sz="1800" b="1" dirty="0" smtClean="0"/>
              <a:t>요구사항 분석</a:t>
            </a:r>
            <a:endParaRPr lang="ko-KR" altLang="en-US" sz="1800" b="1" dirty="0"/>
          </a:p>
        </p:txBody>
      </p:sp>
      <p:sp>
        <p:nvSpPr>
          <p:cNvPr id="3" name="직사각형 2"/>
          <p:cNvSpPr/>
          <p:nvPr/>
        </p:nvSpPr>
        <p:spPr>
          <a:xfrm>
            <a:off x="904063" y="1222607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4" name="타원 3"/>
          <p:cNvSpPr/>
          <p:nvPr/>
        </p:nvSpPr>
        <p:spPr>
          <a:xfrm>
            <a:off x="971600" y="2279750"/>
            <a:ext cx="1152128" cy="5688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비회</a:t>
            </a:r>
            <a:r>
              <a:rPr lang="ko-KR" altLang="en-US" sz="1100" b="1" dirty="0"/>
              <a:t>원</a:t>
            </a:r>
          </a:p>
        </p:txBody>
      </p:sp>
      <p:sp>
        <p:nvSpPr>
          <p:cNvPr id="5" name="타원 4"/>
          <p:cNvSpPr/>
          <p:nvPr/>
        </p:nvSpPr>
        <p:spPr>
          <a:xfrm>
            <a:off x="3815916" y="2279006"/>
            <a:ext cx="1152128" cy="5688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회원</a:t>
            </a:r>
            <a:r>
              <a:rPr lang="en-US" altLang="ko-KR" sz="1100" b="1" dirty="0" smtClean="0"/>
              <a:t>(</a:t>
            </a:r>
            <a:r>
              <a:rPr lang="ko-KR" altLang="en-US" sz="1100" b="1" dirty="0" err="1" smtClean="0"/>
              <a:t>셰프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sp>
        <p:nvSpPr>
          <p:cNvPr id="6" name="타원 5"/>
          <p:cNvSpPr/>
          <p:nvPr/>
        </p:nvSpPr>
        <p:spPr>
          <a:xfrm>
            <a:off x="6660232" y="2279750"/>
            <a:ext cx="1080000" cy="5688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/>
              <a:t>랭</a:t>
            </a:r>
            <a:r>
              <a:rPr lang="ko-KR" altLang="en-US" sz="1100" b="1" dirty="0" err="1"/>
              <a:t>킹</a:t>
            </a:r>
            <a:r>
              <a:rPr lang="ko-KR" altLang="en-US" sz="1100" b="1" dirty="0" err="1" smtClean="0"/>
              <a:t>셰프</a:t>
            </a:r>
            <a:endParaRPr lang="ko-KR" altLang="en-US" sz="1100" b="1" dirty="0"/>
          </a:p>
        </p:txBody>
      </p:sp>
      <p:sp>
        <p:nvSpPr>
          <p:cNvPr id="7" name="오른쪽 화살표 6"/>
          <p:cNvSpPr/>
          <p:nvPr/>
        </p:nvSpPr>
        <p:spPr>
          <a:xfrm>
            <a:off x="2411760" y="2279006"/>
            <a:ext cx="1080000" cy="568056"/>
          </a:xfrm>
          <a:prstGeom prst="rightArrow">
            <a:avLst/>
          </a:prstGeom>
          <a:solidFill>
            <a:srgbClr val="2B3F6B"/>
          </a:solidFill>
          <a:ln>
            <a:solidFill>
              <a:srgbClr val="7B8E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회원 가입</a:t>
            </a:r>
            <a:endParaRPr lang="ko-KR" altLang="en-US" sz="900" dirty="0"/>
          </a:p>
        </p:txBody>
      </p:sp>
      <p:sp>
        <p:nvSpPr>
          <p:cNvPr id="8" name="오른쪽 화살표 7"/>
          <p:cNvSpPr/>
          <p:nvPr/>
        </p:nvSpPr>
        <p:spPr>
          <a:xfrm>
            <a:off x="5364088" y="2280494"/>
            <a:ext cx="1080000" cy="568056"/>
          </a:xfrm>
          <a:prstGeom prst="rightArrow">
            <a:avLst/>
          </a:prstGeom>
          <a:solidFill>
            <a:srgbClr val="2B3F6B"/>
          </a:solidFill>
          <a:ln>
            <a:solidFill>
              <a:srgbClr val="7B8E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좋아요 </a:t>
            </a:r>
            <a:r>
              <a:rPr lang="en-US" altLang="ko-KR" sz="900" dirty="0" smtClean="0"/>
              <a:t>100</a:t>
            </a:r>
            <a:r>
              <a:rPr lang="ko-KR" altLang="en-US" sz="900" dirty="0" smtClean="0"/>
              <a:t>회 이상</a:t>
            </a:r>
            <a:endParaRPr lang="ko-KR" alt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86846" y="2982217"/>
            <a:ext cx="1750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레시피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검색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셰프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랭킹 보기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6348" y="2982217"/>
            <a:ext cx="203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레시피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등록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좋아요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즐겨찾기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문의 게시판 이용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7240" y="2982217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셰프랭킹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등록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닉네임에 아이콘 추가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86442" y="4289464"/>
            <a:ext cx="1152128" cy="5688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관리자</a:t>
            </a:r>
            <a:endParaRPr lang="ko-KR" altLang="en-US" sz="11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7929" y="4982358"/>
            <a:ext cx="2455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레시피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리스트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문의 게시판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공지사항 등록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71600" y="1700808"/>
            <a:ext cx="115212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</a:rPr>
              <a:t>블랙회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원</a:t>
            </a:r>
          </a:p>
        </p:txBody>
      </p:sp>
      <p:cxnSp>
        <p:nvCxnSpPr>
          <p:cNvPr id="17" name="꺾인 연결선 16"/>
          <p:cNvCxnSpPr>
            <a:stCxn id="5" idx="0"/>
            <a:endCxn id="15" idx="6"/>
          </p:cNvCxnSpPr>
          <p:nvPr/>
        </p:nvCxnSpPr>
        <p:spPr>
          <a:xfrm rot="16200000" flipV="1">
            <a:off x="3058765" y="945791"/>
            <a:ext cx="398178" cy="2268252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6" idx="0"/>
          </p:cNvCxnSpPr>
          <p:nvPr/>
        </p:nvCxnSpPr>
        <p:spPr>
          <a:xfrm rot="16200000" flipV="1">
            <a:off x="4462519" y="-457963"/>
            <a:ext cx="398922" cy="507650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846886" y="4221088"/>
            <a:ext cx="5034404" cy="1653029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rgbClr val="7B8E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용어정리</a:t>
            </a:r>
            <a:endParaRPr lang="en-US" altLang="ko-KR" sz="13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시스템을 </a:t>
            </a:r>
            <a:r>
              <a:rPr lang="ko-KR" altLang="en-US" sz="1000" b="1" dirty="0">
                <a:solidFill>
                  <a:schemeClr val="tx1"/>
                </a:solidFill>
              </a:rPr>
              <a:t>이용하고자 하는 모든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사람들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(admin)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권한을 가진 아이디로 로그인한 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자로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네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등급으로 구분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68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1309</Words>
  <Application>Microsoft Office PowerPoint</Application>
  <PresentationFormat>화면 슬라이드 쇼(4:3)</PresentationFormat>
  <Paragraphs>312</Paragraphs>
  <Slides>30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어플리케이션 구현 사 례 연 구 - HoloCook </vt:lpstr>
      <vt:lpstr>PowerPoint 프레젠테이션</vt:lpstr>
      <vt:lpstr>1. 주제 및 목적</vt:lpstr>
      <vt:lpstr>1. 주제 및 목적</vt:lpstr>
      <vt:lpstr>2. 개발환경 (Resources)</vt:lpstr>
      <vt:lpstr>3. 작업분할 구조도 (사용자 모드 측 WBS)</vt:lpstr>
      <vt:lpstr>3. 작업분할 구조도 (사용자 모드 측 WBS)</vt:lpstr>
      <vt:lpstr>4. Gantt Chart</vt:lpstr>
      <vt:lpstr>5. 요구사항 분석</vt:lpstr>
      <vt:lpstr>5. 요구사항 분석</vt:lpstr>
      <vt:lpstr>5. 요구사항 분석</vt:lpstr>
      <vt:lpstr>6. Usecase diagram</vt:lpstr>
      <vt:lpstr>7. User mode sequence diagram</vt:lpstr>
      <vt:lpstr>7. Admin mode sequence diagram</vt:lpstr>
      <vt:lpstr>8. DB 설계(ERD)</vt:lpstr>
      <vt:lpstr>9. 기능정의서</vt:lpstr>
      <vt:lpstr>10. Project Source Explorer</vt:lpstr>
      <vt:lpstr>11. UI시연 및 핵심기능 - 메인화면</vt:lpstr>
      <vt:lpstr>11. UI시연 및 핵심기능 – 로그인</vt:lpstr>
      <vt:lpstr>11. UI시연 및 핵심기능 – 회원가입</vt:lpstr>
      <vt:lpstr>11. UI시연 및 핵심기능 – 회원 토글 메뉴</vt:lpstr>
      <vt:lpstr>11. UI시연 및 핵심기능 – 레시피검색</vt:lpstr>
      <vt:lpstr>11. UI시연 및 핵심기능 – 레시피 보기</vt:lpstr>
      <vt:lpstr>11. UI시연 및 핵심기능 – 댓글 기능</vt:lpstr>
      <vt:lpstr>11. UI시연 및 핵심기능 – 레시피 작성</vt:lpstr>
      <vt:lpstr>11. UI시연 및 핵심기능 – 셰프랭킹</vt:lpstr>
      <vt:lpstr>11. UI시연 및 핵심기능 – 레시피 북</vt:lpstr>
      <vt:lpstr>11. UI시연 및 핵심기능 – 고객문의 게시판</vt:lpstr>
      <vt:lpstr>12. 차후 개발 내용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73</cp:revision>
  <dcterms:created xsi:type="dcterms:W3CDTF">2020-03-09T07:23:57Z</dcterms:created>
  <dcterms:modified xsi:type="dcterms:W3CDTF">2020-03-24T09:03:40Z</dcterms:modified>
</cp:coreProperties>
</file>